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05" r:id="rId2"/>
    <p:sldId id="286" r:id="rId3"/>
    <p:sldId id="325" r:id="rId4"/>
    <p:sldId id="407" r:id="rId5"/>
    <p:sldId id="406" r:id="rId6"/>
    <p:sldId id="408" r:id="rId7"/>
    <p:sldId id="436" r:id="rId8"/>
    <p:sldId id="410" r:id="rId9"/>
    <p:sldId id="413" r:id="rId10"/>
    <p:sldId id="414" r:id="rId11"/>
    <p:sldId id="412" r:id="rId12"/>
    <p:sldId id="419" r:id="rId13"/>
    <p:sldId id="438" r:id="rId14"/>
    <p:sldId id="423" r:id="rId15"/>
    <p:sldId id="261" r:id="rId16"/>
    <p:sldId id="437" r:id="rId17"/>
    <p:sldId id="425" r:id="rId18"/>
    <p:sldId id="400" r:id="rId19"/>
    <p:sldId id="427" r:id="rId20"/>
    <p:sldId id="429" r:id="rId21"/>
    <p:sldId id="417" r:id="rId22"/>
    <p:sldId id="415" r:id="rId23"/>
    <p:sldId id="416" r:id="rId24"/>
    <p:sldId id="378" r:id="rId25"/>
    <p:sldId id="431" r:id="rId26"/>
    <p:sldId id="434" r:id="rId27"/>
    <p:sldId id="432" r:id="rId28"/>
    <p:sldId id="433" r:id="rId29"/>
    <p:sldId id="435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8860" autoAdjust="0"/>
  </p:normalViewPr>
  <p:slideViewPr>
    <p:cSldViewPr snapToGrid="0">
      <p:cViewPr varScale="1">
        <p:scale>
          <a:sx n="66" d="100"/>
          <a:sy n="66" d="100"/>
        </p:scale>
        <p:origin x="1258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E3B4B5-CA0E-C1EB-75C1-0E97C8762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Faculty Conclave 2023, MIT Academy of Engineering, Pune. 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C976C-5FBA-2F15-09F5-20756F31A4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51FC73-74A3-404E-BF56-19F77B0B6DD1}" type="datetimeFigureOut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F6BE2-DDB2-5DBA-0EFA-5DB3A3C9FF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ADF68-1554-10C6-8E56-C736FEFD4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83DED87-0205-462C-AB52-E5267E1893A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723CCE-4867-FC10-4ED3-D9600ED19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Faculty Conclave 2023, MIT Academy of Engineering, Pune. 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A041E-AA31-CB20-3A46-6E4E2030D2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BFDC0EA-9ECC-475F-BE9E-39D73A89561E}" type="datetimeFigureOut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9642DBB-9598-0F54-F7B6-05D5F0160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AA1CFA-A1B5-501F-5500-467B5AC6B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A44EF-910E-4726-9D0F-C3CB0F432B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EB9BD-CA67-7190-ADB2-98D24166B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499DF3B-72DB-4348-B620-1521B4FD479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E00B7A7F-50EB-CB7B-D249-21BC2FD8EA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0618C249-CADF-020B-0F18-71F1E61B82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9156" name="Header Placeholder 3">
            <a:extLst>
              <a:ext uri="{FF2B5EF4-FFF2-40B4-BE49-F238E27FC236}">
                <a16:creationId xmlns:a16="http://schemas.microsoft.com/office/drawing/2014/main" id="{0793198F-CD3A-1D07-175B-36ECF8AB2A34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/>
              <a:t>Faculty Conclave 2023, MIT Academy of Engineering, Pune. </a:t>
            </a:r>
            <a:endParaRPr lang="en-IN"/>
          </a:p>
        </p:txBody>
      </p:sp>
      <p:sp>
        <p:nvSpPr>
          <p:cNvPr id="6149" name="Slide Number Placeholder 4">
            <a:extLst>
              <a:ext uri="{FF2B5EF4-FFF2-40B4-BE49-F238E27FC236}">
                <a16:creationId xmlns:a16="http://schemas.microsoft.com/office/drawing/2014/main" id="{DFC0E6A5-907B-4477-57CD-44E903FD2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47D26C-2580-4EE4-9D40-190198B7C786}" type="slidenum">
              <a:rPr lang="en-IN" altLang="en-US" smtClean="0"/>
              <a:pPr>
                <a:spcBef>
                  <a:spcPct val="0"/>
                </a:spcBef>
              </a:pPr>
              <a:t>2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accuracy changing?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Faculty Conclave 2023, MIT Academy of Engineering, Pune.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99DF3B-72DB-4348-B620-1521B4FD479A}" type="slidenum">
              <a:rPr lang="en-IN" altLang="en-US" smtClean="0"/>
              <a:pPr>
                <a:defRPr/>
              </a:pPr>
              <a:t>17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1700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Faculty Conclave 2023, MIT Academy of Engineering, Pune.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99DF3B-72DB-4348-B620-1521B4FD479A}" type="slidenum">
              <a:rPr lang="en-IN" altLang="en-US" smtClean="0"/>
              <a:pPr>
                <a:defRPr/>
              </a:pPr>
              <a:t>19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1415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209;p3:notes">
            <a:extLst>
              <a:ext uri="{FF2B5EF4-FFF2-40B4-BE49-F238E27FC236}">
                <a16:creationId xmlns:a16="http://schemas.microsoft.com/office/drawing/2014/main" id="{C746555A-4908-C689-61EF-50D70908B6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Google Shape;210;p3:notes">
            <a:extLst>
              <a:ext uri="{FF2B5EF4-FFF2-40B4-BE49-F238E27FC236}">
                <a16:creationId xmlns:a16="http://schemas.microsoft.com/office/drawing/2014/main" id="{9F49474C-3013-EDA6-E286-605DB6B2EA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CA81-E73E-3711-83C4-EC21914D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845F6-8FBC-4A17-96FA-674C99BF4488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175BC-2BF6-5AE2-75E3-D80A735E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82CC-E032-8816-7E18-BF6748E2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FCA15-81FF-43A9-BD24-9A3C3992808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259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CC93-D182-538B-C473-6E892197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15261-7106-47E4-8995-CC343E275B96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4DDD-CF56-DDE6-E49B-D0BE9727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9A66D-2195-CE34-54CE-EE6B5B31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78FD8-8B7E-42FC-AE63-8A4BA603438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645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0EC8-2A0E-531C-B745-C434AA10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8746B-180D-4E33-A7F8-F2E180DEEE88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46BDB-463B-C4D7-B6E5-6B49ECC7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2D19-668A-7ED7-ECED-F57BD2AA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6C09-6DA5-407E-81DC-AB1F28B5A45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553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8967-DC17-8FAD-D9D4-74671FED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0EC78-C275-4C39-B420-7B68A6FB90D3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A576-E5D4-9D64-9C8F-B2E6001B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5DD65-AF7A-2937-2133-82D2004E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D333-2CD2-435B-8412-0FCEECC8675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4020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A733-2174-252E-4BE6-2C0DCD68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F819-A962-4635-8770-8EF6B9B9D3CE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E76D3-EDAD-B94A-EB60-DC2C0FDB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795B2-2EF0-2695-184F-27BE0DC5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93B85-B74A-4237-8DBB-D9A4A4CACBB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283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7C928AF-F41A-18FD-163B-41A26365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0064C-9F25-4698-AF90-5D07A71A9BC0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BB7C4F-E7F7-1DED-348B-DCC262F3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3C8552-7A96-45CD-4C2D-9AA370CA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DCC39-DA2C-4483-AA57-A7A8CFE2FD1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5614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5E36F5-F252-ED5F-A24E-205E8438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6442E-B486-4C53-B9B3-B9D13B99A390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39EDAA-3C7A-6C68-44C3-7872DE92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744677-7E47-12EE-9D8A-2D888CE1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EB22F-EC24-4D33-86E6-70C50D987158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3506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0538F63-A7D1-7E8B-64E5-025CF3DC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A7FBC-8D00-4CB3-9612-EA665F0CB8CB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D2775-91E3-F8CA-B6FC-7DFF2F31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F65968-EBC2-3572-4D62-1217B0CA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7C01E-F0FC-4F6D-AC53-41025613896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7901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11CE1B-4176-862B-924F-03D2C1E2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ADA7B-15A9-4E85-BDB3-9910323EEA52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51F7E82-BDA3-D06C-9A43-B7A5E25E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7E8E61-0093-71FC-C832-18F9EDE9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3D19E-01DA-4693-9ABF-92BFFBAEABC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3520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D925CE-8E1A-25D1-3A65-93DDBE43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85666-8A5B-4ABA-841E-72267E66E945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D005A7-E7A1-204A-E8D2-818018AD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417591-CC86-2B47-464E-07649C94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6CF11-5ADE-4D67-B6CF-4653D3236DF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4026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6489E1-6264-56A8-F25F-BEB7D682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E6388-4F4E-4781-BC42-7F1394EB10AE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C80D24-058D-FE24-F1BB-F10C5E48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908C0C-EFD7-AA92-DDB3-34C21148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3CB5E-4DD5-4C4D-AA29-F9EBDB1A164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5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3611C1A-442E-07D2-1DE7-C04304BD66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18F1A5A-FDBF-726A-D956-F230662179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53A3-DD7C-438B-F296-1814C3487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9A570C4-12DF-4B47-A43E-77212647D778}" type="datetime1">
              <a:rPr lang="en-IN"/>
              <a:pPr>
                <a:defRPr/>
              </a:pPr>
              <a:t>22-08-2025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E6B8A-3A1C-0432-CE01-8D39220C3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Faculty Conclave 2024, MIT Academy of Engineering, Pune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F092F-8E10-7953-94C5-08C255354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3D54E7-C8B8-408B-B6D9-7CB5F443A7D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g"/><Relationship Id="rId5" Type="http://schemas.openxmlformats.org/officeDocument/2006/relationships/image" Target="../media/image25.jpeg"/><Relationship Id="rId10" Type="http://schemas.openxmlformats.org/officeDocument/2006/relationships/image" Target="../media/image30.jpg"/><Relationship Id="rId4" Type="http://schemas.openxmlformats.org/officeDocument/2006/relationships/image" Target="../media/image24.jpe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>
            <a:extLst>
              <a:ext uri="{FF2B5EF4-FFF2-40B4-BE49-F238E27FC236}">
                <a16:creationId xmlns:a16="http://schemas.microsoft.com/office/drawing/2014/main" id="{001FD745-70F3-7D75-8D2D-5DD83442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75" y="1420813"/>
            <a:ext cx="9929813" cy="1285875"/>
          </a:xfrm>
          <a:ln w="0"/>
          <a:effectLst>
            <a:outerShdw blurRad="57960" dist="32904" dir="3180283" rotWithShape="0">
              <a:srgbClr val="000000">
                <a:alpha val="30000"/>
              </a:srgbClr>
            </a:outerShdw>
          </a:effectLst>
        </p:spPr>
        <p:txBody>
          <a:bodyPr rtlCol="0" anchor="ctr">
            <a:no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tabLst>
                <a:tab pos="0" algn="l"/>
              </a:tabLst>
              <a:defRPr/>
            </a:pPr>
            <a:r>
              <a:rPr lang="en-US" sz="2800" b="1" dirty="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9th International Conference on Computing, Communication, Control and Automation </a:t>
            </a:r>
            <a:br>
              <a:rPr sz="2800" dirty="0"/>
            </a:br>
            <a:r>
              <a:rPr lang="en-US" sz="3200" b="1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(ICCUBEA-2025) </a:t>
            </a:r>
            <a:endParaRPr lang="en-IN" sz="3200" b="1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6;p1">
            <a:extLst>
              <a:ext uri="{FF2B5EF4-FFF2-40B4-BE49-F238E27FC236}">
                <a16:creationId xmlns:a16="http://schemas.microsoft.com/office/drawing/2014/main" id="{8A1C5C06-D190-B68B-34C8-C5A5B470B102}"/>
              </a:ext>
            </a:extLst>
          </p:cNvPr>
          <p:cNvSpPr/>
          <p:nvPr/>
        </p:nvSpPr>
        <p:spPr>
          <a:xfrm>
            <a:off x="2243138" y="88900"/>
            <a:ext cx="7705725" cy="800100"/>
          </a:xfrm>
          <a:prstGeom prst="rect">
            <a:avLst/>
          </a:prstGeom>
          <a:noFill/>
          <a:ln w="0">
            <a:noFill/>
          </a:ln>
          <a:effectLst>
            <a:outerShdw blurRad="44280" dist="2808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  <a:defRPr/>
            </a:pPr>
            <a:r>
              <a:rPr lang="en-US" b="1" spc="-1" dirty="0">
                <a:solidFill>
                  <a:srgbClr val="000000"/>
                </a:solidFill>
                <a:latin typeface="Times New Roman"/>
                <a:ea typeface="Times New Roman"/>
              </a:rPr>
              <a:t>Pimpri Chinchwad Education Trust’s</a:t>
            </a:r>
            <a:endParaRPr lang="en-IN" spc="-1" dirty="0">
              <a:latin typeface="Arial"/>
            </a:endParaRPr>
          </a:p>
          <a:p>
            <a:pPr algn="ctr" eaLnBrk="1" fontAlgn="auto" hangingPunct="1">
              <a:spcBef>
                <a:spcPts val="65"/>
              </a:spcBef>
              <a:spcAft>
                <a:spcPts val="0"/>
              </a:spcAft>
              <a:tabLst>
                <a:tab pos="0" algn="l"/>
              </a:tabLst>
              <a:defRPr/>
            </a:pPr>
            <a:r>
              <a:rPr lang="en-US" sz="2800" b="1" spc="-1" dirty="0">
                <a:solidFill>
                  <a:srgbClr val="1155CC"/>
                </a:solidFill>
                <a:latin typeface="Times New Roman"/>
                <a:ea typeface="Times New Roman"/>
              </a:rPr>
              <a:t>Pimpri Chinchwad College of Engineering, Pune</a:t>
            </a:r>
            <a:endParaRPr lang="en-IN" sz="2800" spc="-1" dirty="0">
              <a:latin typeface="Arial"/>
            </a:endParaRPr>
          </a:p>
        </p:txBody>
      </p:sp>
      <p:grpSp>
        <p:nvGrpSpPr>
          <p:cNvPr id="4100" name="Google Shape;97;p1">
            <a:extLst>
              <a:ext uri="{FF2B5EF4-FFF2-40B4-BE49-F238E27FC236}">
                <a16:creationId xmlns:a16="http://schemas.microsoft.com/office/drawing/2014/main" id="{894A4554-DDC7-9790-BCF1-AB58DD539ACC}"/>
              </a:ext>
            </a:extLst>
          </p:cNvPr>
          <p:cNvGrpSpPr>
            <a:grpSpLocks/>
          </p:cNvGrpSpPr>
          <p:nvPr/>
        </p:nvGrpSpPr>
        <p:grpSpPr bwMode="auto">
          <a:xfrm>
            <a:off x="3084513" y="1012825"/>
            <a:ext cx="6022975" cy="66675"/>
            <a:chOff x="3084480" y="1012680"/>
            <a:chExt cx="6022440" cy="66600"/>
          </a:xfrm>
        </p:grpSpPr>
        <p:sp>
          <p:nvSpPr>
            <p:cNvPr id="92" name="Google Shape;98;p1">
              <a:extLst>
                <a:ext uri="{FF2B5EF4-FFF2-40B4-BE49-F238E27FC236}">
                  <a16:creationId xmlns:a16="http://schemas.microsoft.com/office/drawing/2014/main" id="{D02718B7-78A5-7EF5-892A-0FA6F5C74C82}"/>
                </a:ext>
              </a:extLst>
            </p:cNvPr>
            <p:cNvSpPr/>
            <p:nvPr/>
          </p:nvSpPr>
          <p:spPr>
            <a:xfrm>
              <a:off x="8167203" y="1012680"/>
              <a:ext cx="939717" cy="66600"/>
            </a:xfrm>
            <a:prstGeom prst="rect">
              <a:avLst/>
            </a:prstGeom>
            <a:solidFill>
              <a:srgbClr val="9BBB59"/>
            </a:soli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  <p:sp>
          <p:nvSpPr>
            <p:cNvPr id="93" name="Google Shape;99;p1">
              <a:extLst>
                <a:ext uri="{FF2B5EF4-FFF2-40B4-BE49-F238E27FC236}">
                  <a16:creationId xmlns:a16="http://schemas.microsoft.com/office/drawing/2014/main" id="{B8CA72CE-3B85-7D0F-8128-652C53851A36}"/>
                </a:ext>
              </a:extLst>
            </p:cNvPr>
            <p:cNvSpPr/>
            <p:nvPr/>
          </p:nvSpPr>
          <p:spPr>
            <a:xfrm>
              <a:off x="3084480" y="1012680"/>
              <a:ext cx="5036690" cy="66600"/>
            </a:xfrm>
            <a:prstGeom prst="rect">
              <a:avLst/>
            </a:prstGeom>
            <a:solidFill>
              <a:srgbClr val="31859B"/>
            </a:soli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</p:grpSp>
      <p:sp>
        <p:nvSpPr>
          <p:cNvPr id="4101" name="Google Shape;100;p1">
            <a:extLst>
              <a:ext uri="{FF2B5EF4-FFF2-40B4-BE49-F238E27FC236}">
                <a16:creationId xmlns:a16="http://schemas.microsoft.com/office/drawing/2014/main" id="{56D6BD56-531E-09A7-B464-A50440372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0" y="3028950"/>
            <a:ext cx="9169400" cy="3494088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2700">
            <a:solidFill>
              <a:srgbClr val="31538F"/>
            </a:solidFill>
            <a:miter lim="8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Presentation By:</a:t>
            </a:r>
            <a:endParaRPr lang="en-IN" altLang="en-US" sz="1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PAPER ID - 490</a:t>
            </a:r>
            <a:endParaRPr lang="en-IN" altLang="en-US" sz="1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PAPER TITLE - An Automated Real time Image Driven Quality Control : A vision-based Solution for Industrial Object Classification </a:t>
            </a:r>
            <a:endParaRPr lang="en-IN" altLang="en-US" sz="1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 Name –</a:t>
            </a:r>
            <a:r>
              <a:rPr lang="en-IN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Nagesh A. Patil,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Ms Nutan V. Bansode,</a:t>
            </a:r>
            <a:r>
              <a:rPr lang="en-IN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Sonali Sawant,  Sumit Kumar,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Aryan Kumar, </a:t>
            </a:r>
            <a:r>
              <a:rPr lang="en-IN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Amir Furquani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MIT Academy Of Engineering , Alandi , Pune </a:t>
            </a:r>
            <a:endParaRPr lang="en-IN" altLang="en-US" sz="1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02" name="PlaceHolder 2">
            <a:extLst>
              <a:ext uri="{FF2B5EF4-FFF2-40B4-BE49-F238E27FC236}">
                <a16:creationId xmlns:a16="http://schemas.microsoft.com/office/drawing/2014/main" id="{0834843B-B03A-A612-67B4-5133742C01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340850" y="6523038"/>
            <a:ext cx="27432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FD75E9-BB6A-4A74-B772-8862F64D9B11}" type="slidenum">
              <a:rPr lang="en-US" altLang="en-US" sz="120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</a:t>
            </a:fld>
            <a:endParaRPr lang="en-IN" altLang="en-US" sz="1200"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A0A480D-A039-4D79-9D31-F33C253E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N" alt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ED642A-E77A-B3D8-D00D-6618FBECF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72191"/>
              </p:ext>
            </p:extLst>
          </p:nvPr>
        </p:nvGraphicFramePr>
        <p:xfrm>
          <a:off x="421480" y="98425"/>
          <a:ext cx="11349039" cy="6661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6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1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1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21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 No.</a:t>
                      </a: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Key Focus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Karanam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Madhavi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et al.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 and its dimension detection in real time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Real-time dimension detection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using vision-based methods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7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Ankad, Sushma S., et al.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 Size Measurement from CCTV footage using deep learning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Deep learning, CCTV, size measurement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CCTV-based object size measurement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87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Datta, Shreyasi, et al.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 shape and size recognition from tactile images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2013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Tactile images, shape and size recognition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Tactile sensing + shape/size recognition algorithms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25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Basavaraj, M. U., and H. Raghuram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Real Time Object Distance and Dimension Measurement using Deep Learning and OpenCV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Real-time distance and dimension measurement, Deep Learning, OpenCV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Deep learning &amp;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OpenCV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distance and dimension measurement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6" marR="2120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5DA5D41B-6658-4CDE-064A-C505F334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-287338"/>
            <a:ext cx="7740650" cy="928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3BD7B6F5-883D-7679-8D2A-CC638120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1" y="271844"/>
            <a:ext cx="10515601" cy="1325563"/>
          </a:xfrm>
        </p:spPr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Used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580272-EECF-3CE1-3FF0-A801445868CE}"/>
              </a:ext>
            </a:extLst>
          </p:cNvPr>
          <p:cNvSpPr/>
          <p:nvPr/>
        </p:nvSpPr>
        <p:spPr>
          <a:xfrm>
            <a:off x="650875" y="1817688"/>
            <a:ext cx="2166938" cy="623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7F5E5-6149-DCCC-7217-41F194637091}"/>
              </a:ext>
            </a:extLst>
          </p:cNvPr>
          <p:cNvSpPr/>
          <p:nvPr/>
        </p:nvSpPr>
        <p:spPr>
          <a:xfrm>
            <a:off x="776288" y="4024313"/>
            <a:ext cx="1887537" cy="723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6A82DB-EA9E-03AC-1398-2D889464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5" y="1849438"/>
            <a:ext cx="1871663" cy="59213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b="1" dirty="0"/>
              <a:t>Software               </a:t>
            </a:r>
          </a:p>
          <a:p>
            <a:pPr>
              <a:defRPr/>
            </a:pPr>
            <a:endParaRPr lang="en-IN" b="1" dirty="0"/>
          </a:p>
          <a:p>
            <a:pPr>
              <a:defRPr/>
            </a:pPr>
            <a:endParaRPr lang="en-IN" b="1" dirty="0"/>
          </a:p>
          <a:p>
            <a:pPr>
              <a:defRPr/>
            </a:pPr>
            <a:endParaRPr lang="en-IN" b="1" dirty="0"/>
          </a:p>
          <a:p>
            <a:pPr>
              <a:defRPr/>
            </a:pPr>
            <a:endParaRPr lang="en-IN" b="1" dirty="0"/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1B7757B-A300-7C38-42FD-7F6D59E27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6176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DA7369-A71B-6833-A7AF-C14D7FD65BCD}"/>
              </a:ext>
            </a:extLst>
          </p:cNvPr>
          <p:cNvSpPr/>
          <p:nvPr/>
        </p:nvSpPr>
        <p:spPr>
          <a:xfrm>
            <a:off x="3952875" y="1927225"/>
            <a:ext cx="2605088" cy="3460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FD343FE8-69EE-602F-8AD5-5078EBFA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38338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57D81-CB21-E573-AEB5-D120395AF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038" y="1874838"/>
            <a:ext cx="3006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2000" b="1">
                <a:latin typeface="Arial" panose="020B0604020202020204" pitchFamily="34" charset="0"/>
              </a:rPr>
              <a:t>Programming Language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D2C255-2856-2DB1-4FA9-BA29A007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5624513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157EFB-2E12-ED1F-B209-B7659586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5638800"/>
            <a:ext cx="61753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16378F-2FCE-231E-AA92-7CB409147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175" y="5624513"/>
            <a:ext cx="61753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FB2D5E-4DD9-41CE-A00F-EB555C00E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692775"/>
            <a:ext cx="5064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535E53-4AB9-85D5-1CC5-403687ED7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19" y="5654675"/>
            <a:ext cx="5222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2A95EA-5E90-FFE2-A9AD-F02745B60C0E}"/>
              </a:ext>
            </a:extLst>
          </p:cNvPr>
          <p:cNvSpPr/>
          <p:nvPr/>
        </p:nvSpPr>
        <p:spPr>
          <a:xfrm>
            <a:off x="3952875" y="2324100"/>
            <a:ext cx="2630488" cy="2984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5AB924-952C-4393-B1AF-C4B760B7A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5626100"/>
            <a:ext cx="16414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DBFDCF-C0E3-B931-CD80-E87E4E1B3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2243138"/>
            <a:ext cx="320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2000" b="1">
                <a:latin typeface="Arial" panose="020B0604020202020204" pitchFamily="34" charset="0"/>
              </a:rPr>
              <a:t>Libraries</a:t>
            </a:r>
          </a:p>
        </p:txBody>
      </p:sp>
      <p:pic>
        <p:nvPicPr>
          <p:cNvPr id="34" name="Graphic 33" descr="Line arrow: Straight with solid fill">
            <a:extLst>
              <a:ext uri="{FF2B5EF4-FFF2-40B4-BE49-F238E27FC236}">
                <a16:creationId xmlns:a16="http://schemas.microsoft.com/office/drawing/2014/main" id="{D25BC1E0-DE1F-B758-20A4-EE30C79A3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136775"/>
            <a:ext cx="72231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671ABC-DE69-6282-5792-D5A237B8C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857375"/>
            <a:ext cx="1430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Arial" panose="020B0604020202020204" pitchFamily="34" charset="0"/>
              </a:rPr>
              <a:t>Python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B8B573-5A70-86B5-ECC5-59016B6AE0CE}"/>
              </a:ext>
            </a:extLst>
          </p:cNvPr>
          <p:cNvSpPr/>
          <p:nvPr/>
        </p:nvSpPr>
        <p:spPr>
          <a:xfrm>
            <a:off x="3932238" y="2971800"/>
            <a:ext cx="2601912" cy="2921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9C6414-5741-7F95-2575-1763CD29A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2282825"/>
            <a:ext cx="2825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Arial" panose="020B0604020202020204" pitchFamily="34" charset="0"/>
              </a:rPr>
              <a:t>OpenCV, PIL, </a:t>
            </a:r>
            <a:r>
              <a:rPr lang="en-IN" altLang="en-US" sz="2000" dirty="0" err="1">
                <a:latin typeface="Arial" panose="020B0604020202020204" pitchFamily="34" charset="0"/>
              </a:rPr>
              <a:t>rembg</a:t>
            </a:r>
            <a:endParaRPr lang="en-IN" altLang="en-US" sz="2000" dirty="0"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34C0EE-F8BB-A473-1135-77FFC3C23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2936875"/>
            <a:ext cx="320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2000" b="1">
                <a:latin typeface="Arial" panose="020B0604020202020204" pitchFamily="34" charset="0"/>
              </a:rPr>
              <a:t>Web Framework</a:t>
            </a:r>
          </a:p>
        </p:txBody>
      </p:sp>
      <p:pic>
        <p:nvPicPr>
          <p:cNvPr id="38" name="Graphic 37" descr="Line arrow: Straight with solid fill">
            <a:extLst>
              <a:ext uri="{FF2B5EF4-FFF2-40B4-BE49-F238E27FC236}">
                <a16:creationId xmlns:a16="http://schemas.microsoft.com/office/drawing/2014/main" id="{F21381FA-F635-5532-071B-F426956FE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2813050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71DC898-6A87-CE91-564B-C071D4062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2952750"/>
            <a:ext cx="2605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Arial" panose="020B0604020202020204" pitchFamily="34" charset="0"/>
              </a:rPr>
              <a:t>Flask and React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DD5375-65E8-3C75-0EC4-6CBF22D83F08}"/>
              </a:ext>
            </a:extLst>
          </p:cNvPr>
          <p:cNvSpPr/>
          <p:nvPr/>
        </p:nvSpPr>
        <p:spPr>
          <a:xfrm>
            <a:off x="3952875" y="4140200"/>
            <a:ext cx="5456238" cy="37782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4627D6-C199-2E97-D5B2-FAEA21835B6C}"/>
              </a:ext>
            </a:extLst>
          </p:cNvPr>
          <p:cNvSpPr/>
          <p:nvPr/>
        </p:nvSpPr>
        <p:spPr>
          <a:xfrm>
            <a:off x="3929063" y="3406775"/>
            <a:ext cx="2806700" cy="3111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CA0A11-674F-193D-C719-E4CE904D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373438"/>
            <a:ext cx="2932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2000" b="1">
                <a:latin typeface="Arial" panose="020B0604020202020204" pitchFamily="34" charset="0"/>
              </a:rPr>
              <a:t>Visual Studio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2E1B36-C699-A1D8-A187-3CEEF65ED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3632" y="4160015"/>
            <a:ext cx="565241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2000" b="1" dirty="0">
                <a:latin typeface="Arial" panose="020B0604020202020204" pitchFamily="34" charset="0"/>
              </a:rPr>
              <a:t>Standard CPU(Stand alone system)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0CE2FD6-5C01-335D-0A49-BDB66C1E7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796925"/>
            <a:ext cx="1030288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41472A12-DD14-9989-A370-D4F8CD0A2EE5}"/>
              </a:ext>
            </a:extLst>
          </p:cNvPr>
          <p:cNvSpPr txBox="1">
            <a:spLocks/>
          </p:cNvSpPr>
          <p:nvPr/>
        </p:nvSpPr>
        <p:spPr bwMode="auto">
          <a:xfrm>
            <a:off x="1036638" y="4052888"/>
            <a:ext cx="15779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 panose="020F0502020204030204" pitchFamily="34" charset="0"/>
              <a:buChar char=" "/>
            </a:pPr>
            <a:r>
              <a:rPr lang="en-IN" altLang="en-US" b="1" dirty="0">
                <a:solidFill>
                  <a:srgbClr val="404040"/>
                </a:solidFill>
              </a:rPr>
              <a:t>Hardware               </a:t>
            </a: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 panose="020F0502020204030204" pitchFamily="34" charset="0"/>
              <a:buChar char=" "/>
            </a:pPr>
            <a:endParaRPr lang="en-IN" altLang="en-US" b="1" dirty="0">
              <a:solidFill>
                <a:srgbClr val="404040"/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 panose="020F0502020204030204" pitchFamily="34" charset="0"/>
              <a:buChar char=" "/>
            </a:pPr>
            <a:endParaRPr lang="en-IN" altLang="en-US" b="1" dirty="0">
              <a:solidFill>
                <a:srgbClr val="404040"/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 panose="020F0502020204030204" pitchFamily="34" charset="0"/>
              <a:buChar char=" "/>
            </a:pPr>
            <a:endParaRPr lang="en-IN" altLang="en-US" b="1" dirty="0">
              <a:solidFill>
                <a:srgbClr val="404040"/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 panose="020F0502020204030204" pitchFamily="34" charset="0"/>
              <a:buChar char=" "/>
            </a:pPr>
            <a:endParaRPr lang="en-IN" altLang="en-US" sz="2000" b="1" dirty="0">
              <a:solidFill>
                <a:srgbClr val="404040"/>
              </a:solidFill>
            </a:endParaRPr>
          </a:p>
        </p:txBody>
      </p:sp>
      <p:pic>
        <p:nvPicPr>
          <p:cNvPr id="2" name="Graphic 33" descr="Line arrow: Straight with solid fill">
            <a:extLst>
              <a:ext uri="{FF2B5EF4-FFF2-40B4-BE49-F238E27FC236}">
                <a16:creationId xmlns:a16="http://schemas.microsoft.com/office/drawing/2014/main" id="{58627303-3905-A775-30B0-DD1532BCA6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1700213"/>
            <a:ext cx="7223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build="p"/>
      <p:bldP spid="3" grpId="0" animBg="1"/>
      <p:bldP spid="18" grpId="0"/>
      <p:bldP spid="4" grpId="0" animBg="1"/>
      <p:bldP spid="33" grpId="0"/>
      <p:bldP spid="35" grpId="0"/>
      <p:bldP spid="5" grpId="0" animBg="1"/>
      <p:bldP spid="36" grpId="0"/>
      <p:bldP spid="37" grpId="0"/>
      <p:bldP spid="39" grpId="0"/>
      <p:bldP spid="7" grpId="0" animBg="1"/>
      <p:bldP spid="6" grpId="0" animBg="1"/>
      <p:bldP spid="40" grpId="0"/>
      <p:bldP spid="41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7AB0-83A8-80FA-677D-5125F06E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06BF22B-3E36-2A17-7E9E-8F9CCDE3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Database</a:t>
            </a: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EEE0E485-64F8-7A80-68DF-8C0F86678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25DAB-6CEC-7EBA-CFFF-1DC54B7A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6" r="4892" b="6940"/>
          <a:stretch>
            <a:fillRect/>
          </a:stretch>
        </p:blipFill>
        <p:spPr bwMode="auto">
          <a:xfrm>
            <a:off x="6245823" y="4214167"/>
            <a:ext cx="1581080" cy="150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717A3-DB2E-68BA-8074-29800920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7" b="19360"/>
          <a:stretch>
            <a:fillRect/>
          </a:stretch>
        </p:blipFill>
        <p:spPr bwMode="auto">
          <a:xfrm>
            <a:off x="2652154" y="4208552"/>
            <a:ext cx="1610834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BEE520B-CCB3-66DE-DA3B-D677C3365E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6660" r="21482"/>
          <a:stretch>
            <a:fillRect/>
          </a:stretch>
        </p:blipFill>
        <p:spPr>
          <a:xfrm>
            <a:off x="838200" y="1975072"/>
            <a:ext cx="1577982" cy="1430147"/>
          </a:xfrm>
          <a:prstGeom prst="actionButtonBlank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2D7A21-2DE2-B441-3BCB-57C422D8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6668"/>
          <a:stretch>
            <a:fillRect/>
          </a:stretch>
        </p:blipFill>
        <p:spPr bwMode="auto">
          <a:xfrm>
            <a:off x="838200" y="4192852"/>
            <a:ext cx="1585408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9E093-2F73-83CA-A803-310FFF8C0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41415" r="-793" b="19446"/>
          <a:stretch>
            <a:fillRect/>
          </a:stretch>
        </p:blipFill>
        <p:spPr bwMode="auto">
          <a:xfrm>
            <a:off x="9869706" y="1939957"/>
            <a:ext cx="158108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F51CB7-F23B-1C5F-2C44-981302997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b="13118"/>
          <a:stretch>
            <a:fillRect/>
          </a:stretch>
        </p:blipFill>
        <p:spPr bwMode="auto">
          <a:xfrm>
            <a:off x="8089136" y="1963738"/>
            <a:ext cx="1634052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white rectangular object on a white surface&#10;&#10;AI-generated content may be incorrect.">
            <a:extLst>
              <a:ext uri="{FF2B5EF4-FFF2-40B4-BE49-F238E27FC236}">
                <a16:creationId xmlns:a16="http://schemas.microsoft.com/office/drawing/2014/main" id="{9870712C-15B5-9587-68EF-DBA20E96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r="9040" b="15873"/>
          <a:stretch>
            <a:fillRect/>
          </a:stretch>
        </p:blipFill>
        <p:spPr>
          <a:xfrm rot="5400000">
            <a:off x="8143345" y="4141773"/>
            <a:ext cx="1528763" cy="1630919"/>
          </a:xfrm>
          <a:prstGeom prst="rect">
            <a:avLst/>
          </a:prstGeom>
        </p:spPr>
      </p:pic>
      <p:pic>
        <p:nvPicPr>
          <p:cNvPr id="7" name="Picture 6" descr="A cell phone with two cameras&#10;&#10;AI-generated content may be incorrect.">
            <a:extLst>
              <a:ext uri="{FF2B5EF4-FFF2-40B4-BE49-F238E27FC236}">
                <a16:creationId xmlns:a16="http://schemas.microsoft.com/office/drawing/2014/main" id="{DEE56523-C634-8CBA-A3BC-CCA250673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7" r="14565"/>
          <a:stretch>
            <a:fillRect/>
          </a:stretch>
        </p:blipFill>
        <p:spPr>
          <a:xfrm>
            <a:off x="4570254" y="1975072"/>
            <a:ext cx="1525746" cy="1430910"/>
          </a:xfrm>
          <a:prstGeom prst="rect">
            <a:avLst/>
          </a:prstGeom>
        </p:spPr>
      </p:pic>
      <p:pic>
        <p:nvPicPr>
          <p:cNvPr id="10" name="Picture 9" descr="A blue circle with white text on it&#10;&#10;AI-generated content may be incorrect.">
            <a:extLst>
              <a:ext uri="{FF2B5EF4-FFF2-40B4-BE49-F238E27FC236}">
                <a16:creationId xmlns:a16="http://schemas.microsoft.com/office/drawing/2014/main" id="{54596CD8-5882-98DE-A182-B91B228FA2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6" t="36296" r="17222" b="25278"/>
          <a:stretch>
            <a:fillRect/>
          </a:stretch>
        </p:blipFill>
        <p:spPr>
          <a:xfrm rot="5400000">
            <a:off x="6376202" y="1905829"/>
            <a:ext cx="1465262" cy="1581080"/>
          </a:xfrm>
          <a:prstGeom prst="rect">
            <a:avLst/>
          </a:prstGeom>
        </p:spPr>
      </p:pic>
      <p:pic>
        <p:nvPicPr>
          <p:cNvPr id="4" name="Picture 3" descr="A white rectangular object with holes&#10;&#10;AI-generated content may be incorrect.">
            <a:extLst>
              <a:ext uri="{FF2B5EF4-FFF2-40B4-BE49-F238E27FC236}">
                <a16:creationId xmlns:a16="http://schemas.microsoft.com/office/drawing/2014/main" id="{2F8EC27B-E4AA-6D95-5B78-628592AD5E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33" y="4192851"/>
            <a:ext cx="1525745" cy="1528763"/>
          </a:xfrm>
          <a:prstGeom prst="rect">
            <a:avLst/>
          </a:prstGeom>
        </p:spPr>
      </p:pic>
      <p:pic>
        <p:nvPicPr>
          <p:cNvPr id="8" name="Picture 7" descr="A white tape measure on a white surface&#10;&#10;AI-generated content may be incorrect.">
            <a:extLst>
              <a:ext uri="{FF2B5EF4-FFF2-40B4-BE49-F238E27FC236}">
                <a16:creationId xmlns:a16="http://schemas.microsoft.com/office/drawing/2014/main" id="{B97340B8-DD06-816C-492E-50A2B7B13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29977" r="22522" b="41942"/>
          <a:stretch>
            <a:fillRect/>
          </a:stretch>
        </p:blipFill>
        <p:spPr>
          <a:xfrm rot="5400000">
            <a:off x="9859060" y="4187796"/>
            <a:ext cx="1544464" cy="1523172"/>
          </a:xfrm>
          <a:prstGeom prst="rect">
            <a:avLst/>
          </a:prstGeom>
        </p:spPr>
      </p:pic>
      <p:pic>
        <p:nvPicPr>
          <p:cNvPr id="16" name="Picture 15" descr="A green and yellow circle with white text&#10;&#10;AI-generated content may be incorrect.">
            <a:extLst>
              <a:ext uri="{FF2B5EF4-FFF2-40B4-BE49-F238E27FC236}">
                <a16:creationId xmlns:a16="http://schemas.microsoft.com/office/drawing/2014/main" id="{D3CF155A-6D9F-2A00-8708-E18175B421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26291" r="32873" b="21085"/>
          <a:stretch>
            <a:fillRect/>
          </a:stretch>
        </p:blipFill>
        <p:spPr>
          <a:xfrm>
            <a:off x="2541756" y="1963739"/>
            <a:ext cx="1806205" cy="14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7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B66-9C9A-BD6D-45EC-384AD4D8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3"/>
            <a:ext cx="10515600" cy="63658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8435" name="TextBox 8">
            <a:extLst>
              <a:ext uri="{FF2B5EF4-FFF2-40B4-BE49-F238E27FC236}">
                <a16:creationId xmlns:a16="http://schemas.microsoft.com/office/drawing/2014/main" id="{5ED283E9-B270-BA4E-13CC-6418CF33E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538" y="6110288"/>
            <a:ext cx="568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Fig:- Graphical abstract of the Proposed system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18436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6B6E0502-328F-2BAE-FE95-18BC589F2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8050" y="1201738"/>
            <a:ext cx="10102850" cy="4875212"/>
          </a:xfrm>
          <a:ln w="254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>
            <a:extLst>
              <a:ext uri="{FF2B5EF4-FFF2-40B4-BE49-F238E27FC236}">
                <a16:creationId xmlns:a16="http://schemas.microsoft.com/office/drawing/2014/main" id="{6A160EA2-901E-7B4F-D413-F7839F4E04EA}"/>
              </a:ext>
            </a:extLst>
          </p:cNvPr>
          <p:cNvGrpSpPr/>
          <p:nvPr/>
        </p:nvGrpSpPr>
        <p:grpSpPr>
          <a:xfrm>
            <a:off x="8222900" y="5365722"/>
            <a:ext cx="2451947" cy="770466"/>
            <a:chOff x="3657599" y="1409170"/>
            <a:chExt cx="3522133" cy="77046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F3784D3-C4C2-CBF0-C6F4-6440C7E2C28B}"/>
                </a:ext>
              </a:extLst>
            </p:cNvPr>
            <p:cNvSpPr/>
            <p:nvPr/>
          </p:nvSpPr>
          <p:spPr>
            <a:xfrm>
              <a:off x="3657599" y="1409170"/>
              <a:ext cx="3522133" cy="770466"/>
            </a:xfrm>
            <a:prstGeom prst="roundRect">
              <a:avLst/>
            </a:prstGeom>
            <a:ln>
              <a:solidFill>
                <a:srgbClr val="C00000"/>
              </a:solidFill>
            </a:ln>
            <a:sp3d z="152400" extrusionH="63500" prstMaterial="dkEdge">
              <a:bevelT w="135400" h="16350" prst="coolSlant"/>
              <a:contourClr>
                <a:schemeClr val="bg1"/>
              </a:contourClr>
            </a:sp3d>
          </p:spPr>
          <p:style>
            <a:ln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1DCAFE6-4D30-4297-66CF-5792EBE68B32}"/>
                </a:ext>
              </a:extLst>
            </p:cNvPr>
            <p:cNvSpPr txBox="1"/>
            <p:nvPr/>
          </p:nvSpPr>
          <p:spPr>
            <a:xfrm>
              <a:off x="3695211" y="1446781"/>
              <a:ext cx="3446913" cy="695244"/>
            </a:xfrm>
            <a:prstGeom prst="rect">
              <a:avLst/>
            </a:prstGeom>
            <a:ln>
              <a:solidFill>
                <a:srgbClr val="C00000"/>
              </a:solidFill>
            </a:ln>
            <a:sp3d z="152400"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detection</a:t>
              </a:r>
              <a:endParaRPr lang="en-I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CBF78F92-1A9E-136F-C2AC-153AEA841A88}"/>
              </a:ext>
            </a:extLst>
          </p:cNvPr>
          <p:cNvGrpSpPr/>
          <p:nvPr/>
        </p:nvGrpSpPr>
        <p:grpSpPr>
          <a:xfrm>
            <a:off x="5658465" y="3591371"/>
            <a:ext cx="2451947" cy="770466"/>
            <a:chOff x="3657599" y="1409170"/>
            <a:chExt cx="3522133" cy="77046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114069B-E7E9-E602-2260-2D7E6BC8568F}"/>
                </a:ext>
              </a:extLst>
            </p:cNvPr>
            <p:cNvSpPr/>
            <p:nvPr/>
          </p:nvSpPr>
          <p:spPr>
            <a:xfrm>
              <a:off x="3657599" y="1409170"/>
              <a:ext cx="3522133" cy="770466"/>
            </a:xfrm>
            <a:prstGeom prst="roundRect">
              <a:avLst/>
            </a:prstGeom>
            <a:ln>
              <a:solidFill>
                <a:srgbClr val="C00000"/>
              </a:solidFill>
            </a:ln>
            <a:sp3d z="152400" extrusionH="63500" prstMaterial="dkEdge">
              <a:bevelT w="135400" h="16350" prst="coolSlant"/>
              <a:contourClr>
                <a:schemeClr val="bg1"/>
              </a:contourClr>
            </a:sp3d>
          </p:spPr>
          <p:style>
            <a:ln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7170949B-B080-0D10-3823-8BC4F284B00A}"/>
                </a:ext>
              </a:extLst>
            </p:cNvPr>
            <p:cNvSpPr txBox="1"/>
            <p:nvPr/>
          </p:nvSpPr>
          <p:spPr>
            <a:xfrm>
              <a:off x="3695210" y="1446781"/>
              <a:ext cx="3446911" cy="695244"/>
            </a:xfrm>
            <a:prstGeom prst="rect">
              <a:avLst/>
            </a:prstGeom>
            <a:ln>
              <a:solidFill>
                <a:srgbClr val="C00000"/>
              </a:solidFill>
            </a:ln>
            <a:effectLst/>
            <a:sp3d z="152400"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Contour Detection</a:t>
              </a:r>
              <a:endParaRPr lang="en-I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44DDBBAB-034F-0B9C-ACE4-C8BE64231F9E}"/>
              </a:ext>
            </a:extLst>
          </p:cNvPr>
          <p:cNvGrpSpPr/>
          <p:nvPr/>
        </p:nvGrpSpPr>
        <p:grpSpPr>
          <a:xfrm>
            <a:off x="646853" y="938465"/>
            <a:ext cx="2451947" cy="770466"/>
            <a:chOff x="3657599" y="1409170"/>
            <a:chExt cx="3522133" cy="77046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0BC7886-4DB7-68D9-9F18-D27D1B260746}"/>
                </a:ext>
              </a:extLst>
            </p:cNvPr>
            <p:cNvSpPr/>
            <p:nvPr/>
          </p:nvSpPr>
          <p:spPr>
            <a:xfrm>
              <a:off x="3657599" y="1409170"/>
              <a:ext cx="3522133" cy="770466"/>
            </a:xfrm>
            <a:prstGeom prst="roundRect">
              <a:avLst/>
            </a:prstGeom>
            <a:ln>
              <a:solidFill>
                <a:srgbClr val="C00000"/>
              </a:solidFill>
            </a:ln>
            <a:sp3d z="152400" extrusionH="63500" prstMaterial="dkEdge">
              <a:bevelT w="135400" h="16350" prst="coolSlant"/>
              <a:contourClr>
                <a:schemeClr val="bg1"/>
              </a:contourClr>
            </a:sp3d>
          </p:spPr>
          <p:style>
            <a:ln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01A6B19B-88F9-2C09-3D5B-82E6765F1531}"/>
                </a:ext>
              </a:extLst>
            </p:cNvPr>
            <p:cNvSpPr txBox="1"/>
            <p:nvPr/>
          </p:nvSpPr>
          <p:spPr>
            <a:xfrm>
              <a:off x="3695210" y="1446781"/>
              <a:ext cx="3446911" cy="6952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softEdge rad="63500"/>
            </a:effectLst>
            <a:sp3d z="152400"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endParaRPr lang="en-I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29">
            <a:extLst>
              <a:ext uri="{FF2B5EF4-FFF2-40B4-BE49-F238E27FC236}">
                <a16:creationId xmlns:a16="http://schemas.microsoft.com/office/drawing/2014/main" id="{1C125CC0-A0F2-CA66-5AEF-4D63270A40B7}"/>
              </a:ext>
            </a:extLst>
          </p:cNvPr>
          <p:cNvGrpSpPr/>
          <p:nvPr/>
        </p:nvGrpSpPr>
        <p:grpSpPr>
          <a:xfrm>
            <a:off x="3107321" y="1887427"/>
            <a:ext cx="2451947" cy="770466"/>
            <a:chOff x="3657599" y="1409170"/>
            <a:chExt cx="3522133" cy="77046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4DBE586-4462-0968-79EF-DC45FB671CEF}"/>
                </a:ext>
              </a:extLst>
            </p:cNvPr>
            <p:cNvSpPr/>
            <p:nvPr/>
          </p:nvSpPr>
          <p:spPr>
            <a:xfrm>
              <a:off x="3657599" y="1409170"/>
              <a:ext cx="3522133" cy="770466"/>
            </a:xfrm>
            <a:prstGeom prst="roundRect">
              <a:avLst/>
            </a:prstGeom>
            <a:sp3d z="152400" extrusionH="63500" prstMaterial="dkEdge">
              <a:bevelT w="135400" h="16350" prst="coolSlant"/>
              <a:contourClr>
                <a:schemeClr val="bg1"/>
              </a:contourClr>
            </a:sp3d>
          </p:spPr>
          <p:style>
            <a:ln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eaLnBrk="1" hangingPunct="1">
                <a:defRPr/>
              </a:pPr>
              <a:endParaRPr lang="en-IN"/>
            </a:p>
          </p:txBody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67706A6B-7FA0-CBAD-E8D7-7C045D710227}"/>
                </a:ext>
              </a:extLst>
            </p:cNvPr>
            <p:cNvSpPr txBox="1"/>
            <p:nvPr/>
          </p:nvSpPr>
          <p:spPr>
            <a:xfrm>
              <a:off x="3695210" y="1446781"/>
              <a:ext cx="3446911" cy="695244"/>
            </a:xfrm>
            <a:prstGeom prst="rect">
              <a:avLst/>
            </a:prstGeom>
            <a:sp3d z="152400">
              <a:bevelT w="165100" prst="coolSlan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Pre-processing</a:t>
              </a:r>
              <a:endParaRPr lang="en-I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1AD0C718-D30E-3D09-352B-0B7DDA36C902}"/>
              </a:ext>
            </a:extLst>
          </p:cNvPr>
          <p:cNvSpPr/>
          <p:nvPr/>
        </p:nvSpPr>
        <p:spPr>
          <a:xfrm>
            <a:off x="2571750" y="149225"/>
            <a:ext cx="1604963" cy="769938"/>
          </a:xfrm>
          <a:prstGeom prst="curvedDownArrow">
            <a:avLst>
              <a:gd name="adj1" fmla="val 25000"/>
              <a:gd name="adj2" fmla="val 10417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BBC6612F-08B9-4557-05E4-413A3B20BB63}"/>
              </a:ext>
            </a:extLst>
          </p:cNvPr>
          <p:cNvSpPr/>
          <p:nvPr/>
        </p:nvSpPr>
        <p:spPr>
          <a:xfrm>
            <a:off x="5171104" y="1239441"/>
            <a:ext cx="1563688" cy="639763"/>
          </a:xfrm>
          <a:prstGeom prst="curvedDownArrow">
            <a:avLst>
              <a:gd name="adj1" fmla="val 25000"/>
              <a:gd name="adj2" fmla="val 10417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397A1C11-4750-2B11-A90F-00BBA0470276}"/>
              </a:ext>
            </a:extLst>
          </p:cNvPr>
          <p:cNvSpPr/>
          <p:nvPr/>
        </p:nvSpPr>
        <p:spPr>
          <a:xfrm>
            <a:off x="7749369" y="2792436"/>
            <a:ext cx="1604962" cy="771525"/>
          </a:xfrm>
          <a:prstGeom prst="curvedDownArrow">
            <a:avLst>
              <a:gd name="adj1" fmla="val 25000"/>
              <a:gd name="adj2" fmla="val 10417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70F74FA4-0A61-C578-220C-7C1B7D524328}"/>
              </a:ext>
            </a:extLst>
          </p:cNvPr>
          <p:cNvSpPr/>
          <p:nvPr/>
        </p:nvSpPr>
        <p:spPr>
          <a:xfrm>
            <a:off x="10171113" y="4584700"/>
            <a:ext cx="1604962" cy="771525"/>
          </a:xfrm>
          <a:prstGeom prst="curvedDownArrow">
            <a:avLst>
              <a:gd name="adj1" fmla="val 25000"/>
              <a:gd name="adj2" fmla="val 10417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B33A92C9-34F0-FFCE-F7BA-0B9BB9F8CA6E}"/>
              </a:ext>
            </a:extLst>
          </p:cNvPr>
          <p:cNvSpPr txBox="1"/>
          <p:nvPr/>
        </p:nvSpPr>
        <p:spPr>
          <a:xfrm>
            <a:off x="581779" y="1765535"/>
            <a:ext cx="2525542" cy="695244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marL="342900" indent="-342900" defTabSz="1244600" eaLnBrk="1" fontAlgn="auto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AF61F2BE-8E32-5D73-A6E7-C42A268DDB81}"/>
              </a:ext>
            </a:extLst>
          </p:cNvPr>
          <p:cNvSpPr txBox="1"/>
          <p:nvPr/>
        </p:nvSpPr>
        <p:spPr>
          <a:xfrm>
            <a:off x="3153898" y="894196"/>
            <a:ext cx="8174502" cy="463403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 of objects images captured from around  2 to 10 fits of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B568F-B40C-BBE3-CF05-45206202DAC6}"/>
              </a:ext>
            </a:extLst>
          </p:cNvPr>
          <p:cNvSpPr txBox="1"/>
          <p:nvPr/>
        </p:nvSpPr>
        <p:spPr>
          <a:xfrm>
            <a:off x="1131888" y="533400"/>
            <a:ext cx="15748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&lt;Step I&gt;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976EB7A1-984B-B776-32E6-4194439DFF00}"/>
              </a:ext>
            </a:extLst>
          </p:cNvPr>
          <p:cNvSpPr txBox="1"/>
          <p:nvPr/>
        </p:nvSpPr>
        <p:spPr>
          <a:xfrm>
            <a:off x="5684648" y="1813725"/>
            <a:ext cx="6387253" cy="1138831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spcAft>
                <a:spcPts val="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G removal </a:t>
            </a:r>
          </a:p>
          <a:p>
            <a:pPr defTabSz="1244600" eaLnBrk="1" fontAlgn="auto" hangingPunct="1">
              <a:spcAft>
                <a:spcPts val="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Gary scale conversion</a:t>
            </a:r>
          </a:p>
          <a:p>
            <a:pPr defTabSz="1244600" eaLnBrk="1" fontAlgn="auto" hangingPunct="1">
              <a:spcAft>
                <a:spcPts val="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</a:p>
          <a:p>
            <a:pPr defTabSz="1244600" eaLnBrk="1" fontAlgn="auto" hangingPunct="1">
              <a:spcAft>
                <a:spcPts val="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1F4B8-04F2-B374-498D-160DC4BABAAF}"/>
              </a:ext>
            </a:extLst>
          </p:cNvPr>
          <p:cNvSpPr txBox="1"/>
          <p:nvPr/>
        </p:nvSpPr>
        <p:spPr>
          <a:xfrm>
            <a:off x="3508056" y="1401861"/>
            <a:ext cx="15732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&lt;Step II&gt;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D3A0F-F1C6-42DA-C0DB-367EA2F94FD5}"/>
              </a:ext>
            </a:extLst>
          </p:cNvPr>
          <p:cNvSpPr txBox="1"/>
          <p:nvPr/>
        </p:nvSpPr>
        <p:spPr>
          <a:xfrm>
            <a:off x="6167438" y="3076575"/>
            <a:ext cx="15748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&lt;Step III&gt;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A6C829-DABA-5E30-AE6A-685CE9E42F9E}"/>
              </a:ext>
            </a:extLst>
          </p:cNvPr>
          <p:cNvSpPr txBox="1"/>
          <p:nvPr/>
        </p:nvSpPr>
        <p:spPr>
          <a:xfrm>
            <a:off x="8662266" y="4916488"/>
            <a:ext cx="15732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&lt;Step -IV&gt;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6A6AFE01-C7F5-1E3A-3016-779ADFD8B8EC}"/>
              </a:ext>
            </a:extLst>
          </p:cNvPr>
          <p:cNvSpPr txBox="1"/>
          <p:nvPr/>
        </p:nvSpPr>
        <p:spPr>
          <a:xfrm>
            <a:off x="4387571" y="9057"/>
            <a:ext cx="7784109" cy="700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algn="ctr" defTabSz="1244600" eaLnBrk="1" fontAlgn="auto" hangingPunct="1">
              <a:spcAft>
                <a:spcPct val="35000"/>
              </a:spcAft>
              <a:defRPr/>
            </a:pPr>
            <a:r>
              <a:rPr lang="en-GB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Layered Assessment Model</a:t>
            </a:r>
            <a:endParaRPr lang="en-IN" sz="3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8093B120-8B19-89C2-4584-475FA5758AED}"/>
              </a:ext>
            </a:extLst>
          </p:cNvPr>
          <p:cNvSpPr txBox="1"/>
          <p:nvPr/>
        </p:nvSpPr>
        <p:spPr>
          <a:xfrm>
            <a:off x="10648664" y="5342085"/>
            <a:ext cx="1714525" cy="463403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Shape, </a:t>
            </a:r>
            <a:r>
              <a:rPr lang="en-GB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Size  detection </a:t>
            </a:r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A9B786D8-BE79-7D62-B4E4-12F240F77166}"/>
              </a:ext>
            </a:extLst>
          </p:cNvPr>
          <p:cNvSpPr txBox="1"/>
          <p:nvPr/>
        </p:nvSpPr>
        <p:spPr>
          <a:xfrm>
            <a:off x="8453665" y="3576554"/>
            <a:ext cx="3434895" cy="400050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External</a:t>
            </a:r>
          </a:p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 Approx Simple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188748DB-7A57-0AC9-0CB0-CB327576D8A9}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4097338"/>
            <a:ext cx="5394325" cy="244475"/>
            <a:chOff x="365760" y="4097069"/>
            <a:chExt cx="5393522" cy="24520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06DE40-AE26-EC83-6660-0B0C750EDDEF}"/>
                </a:ext>
              </a:extLst>
            </p:cNvPr>
            <p:cNvSpPr/>
            <p:nvPr/>
          </p:nvSpPr>
          <p:spPr>
            <a:xfrm>
              <a:off x="5537065" y="4097069"/>
              <a:ext cx="222217" cy="2452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2F84792-1F01-DD61-D39D-FF203CE961F4}"/>
                </a:ext>
              </a:extLst>
            </p:cNvPr>
            <p:cNvCxnSpPr>
              <a:stCxn id="23" idx="2"/>
            </p:cNvCxnSpPr>
            <p:nvPr/>
          </p:nvCxnSpPr>
          <p:spPr>
            <a:xfrm flipH="1" flipV="1">
              <a:off x="365760" y="4219673"/>
              <a:ext cx="517130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3">
            <a:extLst>
              <a:ext uri="{FF2B5EF4-FFF2-40B4-BE49-F238E27FC236}">
                <a16:creationId xmlns:a16="http://schemas.microsoft.com/office/drawing/2014/main" id="{F8627E93-D2AD-9051-60A8-8E5E6149A6A2}"/>
              </a:ext>
            </a:extLst>
          </p:cNvPr>
          <p:cNvGrpSpPr>
            <a:grpSpLocks/>
          </p:cNvGrpSpPr>
          <p:nvPr/>
        </p:nvGrpSpPr>
        <p:grpSpPr bwMode="auto">
          <a:xfrm>
            <a:off x="2909888" y="5681663"/>
            <a:ext cx="5392737" cy="246062"/>
            <a:chOff x="2909113" y="5682407"/>
            <a:chExt cx="5393522" cy="24520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74D01D-D631-ACAA-2E0F-B25EE381D42E}"/>
                </a:ext>
              </a:extLst>
            </p:cNvPr>
            <p:cNvSpPr/>
            <p:nvPr/>
          </p:nvSpPr>
          <p:spPr>
            <a:xfrm>
              <a:off x="8080353" y="5682407"/>
              <a:ext cx="222282" cy="2452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CEE430-5FB0-CD2D-25F0-493DA48BE72E}"/>
                </a:ext>
              </a:extLst>
            </p:cNvPr>
            <p:cNvCxnSpPr>
              <a:stCxn id="26" idx="2"/>
            </p:cNvCxnSpPr>
            <p:nvPr/>
          </p:nvCxnSpPr>
          <p:spPr>
            <a:xfrm flipH="1" flipV="1">
              <a:off x="2909113" y="5804220"/>
              <a:ext cx="5171240" cy="15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: Rounded Corners 4">
            <a:extLst>
              <a:ext uri="{FF2B5EF4-FFF2-40B4-BE49-F238E27FC236}">
                <a16:creationId xmlns:a16="http://schemas.microsoft.com/office/drawing/2014/main" id="{F2EE7459-048F-078D-9C9C-15520F342967}"/>
              </a:ext>
            </a:extLst>
          </p:cNvPr>
          <p:cNvSpPr txBox="1"/>
          <p:nvPr/>
        </p:nvSpPr>
        <p:spPr>
          <a:xfrm>
            <a:off x="339577" y="4270473"/>
            <a:ext cx="4822796" cy="331193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Aimed at improvement and self-correction</a:t>
            </a:r>
          </a:p>
        </p:txBody>
      </p:sp>
      <p:sp>
        <p:nvSpPr>
          <p:cNvPr id="41" name="Rectangle: Rounded Corners 4">
            <a:extLst>
              <a:ext uri="{FF2B5EF4-FFF2-40B4-BE49-F238E27FC236}">
                <a16:creationId xmlns:a16="http://schemas.microsoft.com/office/drawing/2014/main" id="{3D611651-297E-4738-09D3-8724B38139AD}"/>
              </a:ext>
            </a:extLst>
          </p:cNvPr>
          <p:cNvSpPr txBox="1"/>
          <p:nvPr/>
        </p:nvSpPr>
        <p:spPr>
          <a:xfrm>
            <a:off x="2909112" y="5903174"/>
            <a:ext cx="5025983" cy="303516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6680" tIns="106680" rIns="106680" bIns="106680" spcCol="1270" anchor="ctr"/>
          <a:lstStyle/>
          <a:p>
            <a:pPr defTabSz="1244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Certifies achievement at the end of the project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A9764C-F1F0-23AD-C691-401E214E919C}"/>
              </a:ext>
            </a:extLst>
          </p:cNvPr>
          <p:cNvCxnSpPr>
            <a:cxnSpLocks/>
          </p:cNvCxnSpPr>
          <p:nvPr/>
        </p:nvCxnSpPr>
        <p:spPr>
          <a:xfrm>
            <a:off x="1428750" y="3232150"/>
            <a:ext cx="5807075" cy="34258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BDC44C-C784-82AB-8D78-99DAA303F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2895600"/>
            <a:ext cx="135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endParaRPr lang="en-IN" altLang="en-US" sz="2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0E0549-75AD-BB3C-9750-F851580A8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396038"/>
            <a:ext cx="1665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endParaRPr lang="en-IN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5826C5-E155-728E-C28A-F5979F4B3199}"/>
              </a:ext>
            </a:extLst>
          </p:cNvPr>
          <p:cNvSpPr txBox="1"/>
          <p:nvPr/>
        </p:nvSpPr>
        <p:spPr>
          <a:xfrm>
            <a:off x="242692" y="4747680"/>
            <a:ext cx="2497923" cy="10156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Declaration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validated from research to industry</a:t>
            </a:r>
          </a:p>
        </p:txBody>
      </p:sp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AAD73412-8CCB-39ED-BE74-9E9B0AC9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r="6126"/>
          <a:stretch>
            <a:fillRect/>
          </a:stretch>
        </p:blipFill>
        <p:spPr bwMode="auto">
          <a:xfrm>
            <a:off x="1131888" y="1814513"/>
            <a:ext cx="1720850" cy="1114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03" name="Content Placeholder 6" descr="A diagram of a circular object&#10;&#10;AI-generated content may be incorrect.">
            <a:extLst>
              <a:ext uri="{FF2B5EF4-FFF2-40B4-BE49-F238E27FC236}">
                <a16:creationId xmlns:a16="http://schemas.microsoft.com/office/drawing/2014/main" id="{FE91803C-87F0-A232-BAEC-37C6357C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r="10542"/>
          <a:stretch>
            <a:fillRect/>
          </a:stretch>
        </p:blipFill>
        <p:spPr bwMode="auto">
          <a:xfrm>
            <a:off x="3511550" y="2828925"/>
            <a:ext cx="1751013" cy="118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04" name="Picture 72">
            <a:extLst>
              <a:ext uri="{FF2B5EF4-FFF2-40B4-BE49-F238E27FC236}">
                <a16:creationId xmlns:a16="http://schemas.microsoft.com/office/drawing/2014/main" id="{816D9AA5-D489-6E79-DC3D-E797D20B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4448175"/>
            <a:ext cx="1495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2" grpId="0"/>
      <p:bldP spid="4" grpId="0"/>
      <p:bldP spid="6" grpId="0"/>
      <p:bldP spid="7" grpId="0"/>
      <p:bldP spid="9" grpId="0"/>
      <p:bldP spid="10" grpId="0"/>
      <p:bldP spid="14" grpId="0"/>
      <p:bldP spid="22" grpId="0"/>
      <p:bldP spid="40" grpId="0"/>
      <p:bldP spid="41" grpId="0"/>
      <p:bldP spid="46" grpId="0"/>
      <p:bldP spid="49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4E25-C058-A680-AAD6-2C1E8CF6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8CEAB0-2CBC-37EA-3413-88CEA7AFA561}"/>
              </a:ext>
            </a:extLst>
          </p:cNvPr>
          <p:cNvSpPr/>
          <p:nvPr/>
        </p:nvSpPr>
        <p:spPr>
          <a:xfrm>
            <a:off x="125412" y="188913"/>
            <a:ext cx="3530449" cy="64801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/>
              <a:t>Mathematical Formulation</a:t>
            </a:r>
          </a:p>
          <a:p>
            <a:pPr eaLnBrk="1" hangingPunct="1">
              <a:defRPr/>
            </a:pPr>
            <a:r>
              <a:rPr lang="en-US" b="1" dirty="0">
                <a:solidFill>
                  <a:srgbClr val="FFFF00"/>
                </a:solidFill>
              </a:rPr>
              <a:t>Case: Image taken from n feet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solidFill>
                <a:srgbClr val="FFFF00"/>
              </a:solidFill>
            </a:endParaRPr>
          </a:p>
          <a:p>
            <a:pPr eaLnBrk="1" hangingPunct="1"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PIXELS WIDTH = 1600 mm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defRPr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WIDTH = 4.7mm </a:t>
            </a:r>
          </a:p>
          <a:p>
            <a:pPr eaLnBrk="1" hangingPunct="1">
              <a:defRPr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LENGTH = 37.7 mm</a:t>
            </a:r>
            <a:endParaRPr lang="en-GB" sz="1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3F569-730D-25C1-F319-95DAEB3E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55" y="2075055"/>
            <a:ext cx="6544588" cy="971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F0925-A564-5646-1A27-E6221DB3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55" y="3212952"/>
            <a:ext cx="6601746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8FF3F-96FB-8728-7955-6D33185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55" y="188913"/>
            <a:ext cx="5086985" cy="742950"/>
          </a:xfrm>
          <a:prstGeom prst="rect">
            <a:avLst/>
          </a:prstGeom>
          <a:ln w="12700">
            <a:noFill/>
          </a:ln>
        </p:spPr>
      </p:pic>
      <p:pic>
        <p:nvPicPr>
          <p:cNvPr id="8" name="Picture 7" descr="A close-up of a sign&#10;&#10;AI-generated content may be incorrect.">
            <a:extLst>
              <a:ext uri="{FF2B5EF4-FFF2-40B4-BE49-F238E27FC236}">
                <a16:creationId xmlns:a16="http://schemas.microsoft.com/office/drawing/2014/main" id="{2B4C593A-8EF4-B5D4-A77A-09A499067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116" y="1108744"/>
            <a:ext cx="5086985" cy="800100"/>
          </a:xfrm>
          <a:prstGeom prst="rect">
            <a:avLst/>
          </a:prstGeom>
          <a:ln w="127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296BA-3111-0D81-9457-03164E4E95AB}"/>
              </a:ext>
            </a:extLst>
          </p:cNvPr>
          <p:cNvSpPr txBox="1"/>
          <p:nvPr/>
        </p:nvSpPr>
        <p:spPr>
          <a:xfrm>
            <a:off x="4218954" y="522649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 in real At 2 ft, each pixel ≈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0.047 mm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C4229E-3820-F3C9-47BF-AF637EAFAEA9}"/>
              </a:ext>
            </a:extLst>
          </p:cNvPr>
          <p:cNvSpPr/>
          <p:nvPr/>
        </p:nvSpPr>
        <p:spPr>
          <a:xfrm>
            <a:off x="707571" y="4474890"/>
            <a:ext cx="10805319" cy="4051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6D007-1566-9D76-CD35-D032988A897E}"/>
              </a:ext>
            </a:extLst>
          </p:cNvPr>
          <p:cNvSpPr/>
          <p:nvPr/>
        </p:nvSpPr>
        <p:spPr>
          <a:xfrm>
            <a:off x="707571" y="3603894"/>
            <a:ext cx="10805319" cy="4051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5DD77-5FFF-26B9-EEDA-BC204A67664C}"/>
              </a:ext>
            </a:extLst>
          </p:cNvPr>
          <p:cNvSpPr/>
          <p:nvPr/>
        </p:nvSpPr>
        <p:spPr>
          <a:xfrm>
            <a:off x="707571" y="5662570"/>
            <a:ext cx="10805319" cy="4051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B164E-75C7-5D46-7203-CD91802A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2207" y="342211"/>
            <a:ext cx="12676414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5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Object Size Accuracy: Actual vs Predicted</a:t>
            </a:r>
            <a:endParaRPr lang="en-IN" sz="5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2DE85-37D0-6C28-ACBB-3DB6E8B9B065}"/>
              </a:ext>
            </a:extLst>
          </p:cNvPr>
          <p:cNvSpPr/>
          <p:nvPr/>
        </p:nvSpPr>
        <p:spPr>
          <a:xfrm>
            <a:off x="707571" y="6110673"/>
            <a:ext cx="10805319" cy="4051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1F256B-1042-9928-1137-FDB12EFB9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8252"/>
              </p:ext>
            </p:extLst>
          </p:nvPr>
        </p:nvGraphicFramePr>
        <p:xfrm>
          <a:off x="707571" y="1502229"/>
          <a:ext cx="10805319" cy="5013558"/>
        </p:xfrm>
        <a:graphic>
          <a:graphicData uri="http://schemas.openxmlformats.org/drawingml/2006/table">
            <a:tbl>
              <a:tblPr/>
              <a:tblGrid>
                <a:gridCol w="180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4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2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710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</a:rPr>
                        <a:t>Sr. No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>
                          <a:solidFill>
                            <a:srgbClr val="000000"/>
                          </a:solidFill>
                          <a:effectLst/>
                        </a:rPr>
                        <a:t>Object name and shape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>
                          <a:solidFill>
                            <a:srgbClr val="000000"/>
                          </a:solidFill>
                          <a:effectLst/>
                        </a:rPr>
                        <a:t>Size AD (cm2)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>
                          <a:solidFill>
                            <a:srgbClr val="000000"/>
                          </a:solidFill>
                          <a:effectLst/>
                        </a:rPr>
                        <a:t>Size PD (cm2)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</a:rPr>
                        <a:t>Color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>
                          <a:solidFill>
                            <a:srgbClr val="000000"/>
                          </a:solidFill>
                          <a:effectLst/>
                        </a:rPr>
                        <a:t>Accuracy (%)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Wooden Rectangle 1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60x30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59.09x28.87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Dim </a:t>
                      </a:r>
                      <a:r>
                        <a:rPr lang="en-IN" sz="1600" b="0" i="0" dirty="0" err="1">
                          <a:solidFill>
                            <a:srgbClr val="000000"/>
                          </a:solidFill>
                          <a:effectLst/>
                        </a:rPr>
                        <a:t>gray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94.85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Wooden Circle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33.5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Light brown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92.60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7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Wooden Rectangle 2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60x30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61.37x31.22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Alice blue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93.54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Wooden Rectangle 3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65x25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63.54x23.40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Alice blue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91.52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Wooden Square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28x28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28.58x29.31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Light brown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93.14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Perfume Cap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4.5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4.66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Black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</a:rPr>
                        <a:t>96.57</a:t>
                      </a:r>
                      <a:endParaRPr lang="en-IN" sz="1600" b="1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Bottle Cap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4.5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4.75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Snow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94.61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Breadboard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16.5x5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16.93x5.19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Mid cream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93.49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Nivea Cream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600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6.80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Indigo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</a:rPr>
                        <a:t>97.27</a:t>
                      </a:r>
                      <a:endParaRPr lang="en-IN" sz="1600" b="1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6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Boroline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5.23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</a:rPr>
                        <a:t>Dark green</a:t>
                      </a:r>
                      <a:endParaRPr lang="en-IN" sz="160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</a:rPr>
                        <a:t>95.21</a:t>
                      </a:r>
                      <a:endParaRPr lang="en-IN" sz="1600" b="1" dirty="0">
                        <a:effectLst/>
                      </a:endParaRPr>
                    </a:p>
                  </a:txBody>
                  <a:tcPr marL="71834" marR="71834" marT="35914" marB="3591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569" name="Rectangle 1">
            <a:extLst>
              <a:ext uri="{FF2B5EF4-FFF2-40B4-BE49-F238E27FC236}">
                <a16:creationId xmlns:a16="http://schemas.microsoft.com/office/drawing/2014/main" id="{52EA4AF5-7A05-AEC8-3DA3-D64FE64B7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1846263"/>
            <a:ext cx="155194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617C93-4516-03CE-A308-8B8A470277E7}"/>
              </a:ext>
            </a:extLst>
          </p:cNvPr>
          <p:cNvSpPr/>
          <p:nvPr/>
        </p:nvSpPr>
        <p:spPr>
          <a:xfrm>
            <a:off x="125413" y="188913"/>
            <a:ext cx="3255962" cy="64801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/>
              <a:t>Mathematical Formulation</a:t>
            </a:r>
          </a:p>
          <a:p>
            <a:pPr eaLnBrk="1" hangingPunct="1">
              <a:defRPr/>
            </a:pPr>
            <a:r>
              <a:rPr lang="en-US" b="1" dirty="0">
                <a:solidFill>
                  <a:srgbClr val="FFFF00"/>
                </a:solidFill>
              </a:rPr>
              <a:t>Case: Wooden Rectangle 1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solidFill>
                <a:srgbClr val="FFFF00"/>
              </a:solidFill>
            </a:endParaRPr>
          </a:p>
          <a:p>
            <a:pPr eaLnBrk="1" hangingPunct="1">
              <a:defRPr/>
            </a:pPr>
            <a:r>
              <a:rPr lang="en-US" sz="2000" dirty="0"/>
              <a:t>Error = </a:t>
            </a:r>
            <a:r>
              <a:rPr lang="en-US" sz="2000" b="1" dirty="0"/>
              <a:t>15 cm²</a:t>
            </a:r>
            <a:endParaRPr lang="en-US" sz="2000" dirty="0"/>
          </a:p>
          <a:p>
            <a:pPr eaLnBrk="1" hangingPunct="1">
              <a:defRPr/>
            </a:pPr>
            <a:r>
              <a:rPr lang="en-US" sz="2000" dirty="0"/>
              <a:t>Percentage Error = </a:t>
            </a:r>
            <a:r>
              <a:rPr lang="en-US" sz="2000" b="1" dirty="0"/>
              <a:t>0.83 %</a:t>
            </a:r>
            <a:endParaRPr lang="en-US" sz="2000" dirty="0"/>
          </a:p>
          <a:p>
            <a:pPr eaLnBrk="1" hangingPunct="1">
              <a:defRPr/>
            </a:pPr>
            <a:r>
              <a:rPr lang="en-US" sz="2000" dirty="0"/>
              <a:t>Accuracy = </a:t>
            </a:r>
            <a:r>
              <a:rPr lang="en-US" sz="2000" b="1" dirty="0"/>
              <a:t>99.17 %</a:t>
            </a:r>
            <a:endParaRPr lang="en-US" sz="20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b="1" dirty="0">
              <a:solidFill>
                <a:schemeClr val="bg1"/>
              </a:solidFill>
            </a:endParaRP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8638E498-26BD-4D43-8D20-375F85C3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696913"/>
            <a:ext cx="73834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6">
            <a:extLst>
              <a:ext uri="{FF2B5EF4-FFF2-40B4-BE49-F238E27FC236}">
                <a16:creationId xmlns:a16="http://schemas.microsoft.com/office/drawing/2014/main" id="{B08E97FD-A48D-B90F-400F-DAA74E373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992313"/>
            <a:ext cx="72263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>
            <a:extLst>
              <a:ext uri="{FF2B5EF4-FFF2-40B4-BE49-F238E27FC236}">
                <a16:creationId xmlns:a16="http://schemas.microsoft.com/office/drawing/2014/main" id="{E2C2BF81-0FF7-3FF7-1109-AB5B75EF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4044950"/>
            <a:ext cx="84661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93FF8EC-BDE9-2F0C-1D91-53F41290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066"/>
            <a:ext cx="10515600" cy="1218520"/>
          </a:xfrm>
        </p:spPr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Graph</a:t>
            </a: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A2F7DBE8-BA71-0426-18A4-51242375C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1846263"/>
            <a:ext cx="155194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22532" name="Content Placeholder 7">
            <a:extLst>
              <a:ext uri="{FF2B5EF4-FFF2-40B4-BE49-F238E27FC236}">
                <a16:creationId xmlns:a16="http://schemas.microsoft.com/office/drawing/2014/main" id="{4AB969B2-C3FB-CE6E-BF4C-479B73A99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2873" y="1189300"/>
            <a:ext cx="8714242" cy="4931194"/>
          </a:xfrm>
          <a:ln w="28575">
            <a:solidFill>
              <a:schemeClr val="tx1"/>
            </a:solidFill>
          </a:ln>
        </p:spPr>
      </p:pic>
      <p:sp>
        <p:nvSpPr>
          <p:cNvPr id="22533" name="TextBox 9">
            <a:extLst>
              <a:ext uri="{FF2B5EF4-FFF2-40B4-BE49-F238E27FC236}">
                <a16:creationId xmlns:a16="http://schemas.microsoft.com/office/drawing/2014/main" id="{A8B8D364-36E7-6B82-3AB8-0A9C66D4C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0771" y="6283780"/>
            <a:ext cx="5672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Fig:- Graph showing bar plot between Ad and PD</a:t>
            </a:r>
            <a:endParaRPr lang="en-I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4D5B-3D2D-7A8E-DC18-9C656393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31" y="249238"/>
            <a:ext cx="9333338" cy="63182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sz="5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TextBox 2">
            <a:extLst>
              <a:ext uri="{FF2B5EF4-FFF2-40B4-BE49-F238E27FC236}">
                <a16:creationId xmlns:a16="http://schemas.microsoft.com/office/drawing/2014/main" id="{0DB1016C-C40D-C228-E330-81E86816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881063"/>
            <a:ext cx="10356850" cy="518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4868F92-3640-D427-1C03-4AB09813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5519" y="163340"/>
            <a:ext cx="12723038" cy="1325562"/>
          </a:xfrm>
        </p:spPr>
        <p:txBody>
          <a:bodyPr/>
          <a:lstStyle/>
          <a:p>
            <a:pPr algn="ctr"/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Actual (AD) vs Predicted (PD) Object Sizes</a:t>
            </a:r>
            <a:endParaRPr lang="en-IN" altLang="en-US" sz="5400" b="1" dirty="0">
              <a:solidFill>
                <a:srgbClr val="C00000"/>
              </a:solidFill>
            </a:endParaRPr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A08201A2-0EB9-0E49-F26B-1390FF67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1846263"/>
            <a:ext cx="155194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23556" name="Content Placeholder 9">
            <a:extLst>
              <a:ext uri="{FF2B5EF4-FFF2-40B4-BE49-F238E27FC236}">
                <a16:creationId xmlns:a16="http://schemas.microsoft.com/office/drawing/2014/main" id="{C26B2B50-BBA3-4B9D-C1CC-9F1FC9876A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8100" y="1846263"/>
            <a:ext cx="5292725" cy="4022725"/>
          </a:xfrm>
          <a:ln w="28575">
            <a:solidFill>
              <a:schemeClr val="tx1"/>
            </a:solidFill>
          </a:ln>
        </p:spPr>
      </p:pic>
      <p:sp>
        <p:nvSpPr>
          <p:cNvPr id="23557" name="TextBox 11">
            <a:extLst>
              <a:ext uri="{FF2B5EF4-FFF2-40B4-BE49-F238E27FC236}">
                <a16:creationId xmlns:a16="http://schemas.microsoft.com/office/drawing/2014/main" id="{6938E3FA-62B9-2277-0D39-15925D4A4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5870575"/>
            <a:ext cx="8018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Fig:- Graph Showing Equality line with AD and PD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F0F2A975-78EF-4369-510F-C3BF2449C1E5}"/>
              </a:ext>
            </a:extLst>
          </p:cNvPr>
          <p:cNvSpPr/>
          <p:nvPr/>
        </p:nvSpPr>
        <p:spPr bwMode="auto">
          <a:xfrm>
            <a:off x="198231" y="1846263"/>
            <a:ext cx="5728113" cy="39149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  <a:prstDash val="dash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3E93C-0D68-C033-63BC-C061DD0310A8}"/>
              </a:ext>
            </a:extLst>
          </p:cNvPr>
          <p:cNvSpPr/>
          <p:nvPr/>
        </p:nvSpPr>
        <p:spPr>
          <a:xfrm>
            <a:off x="350837" y="2286001"/>
            <a:ext cx="54229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hangingPunct="1">
              <a:buFont typeface="Wingdings" pitchFamily="2" charset="2"/>
              <a:buChar char="Ø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equality line (AD = PD) indicates perfect agreement. </a:t>
            </a:r>
          </a:p>
          <a:p>
            <a:pPr algn="just" eaLnBrk="1" hangingPunct="1"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buFont typeface="Wingdings" pitchFamily="2" charset="2"/>
              <a:buChar char="Ø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close to the line show accurate predictions, while deviations (mostly overestimations) are observed for larger objects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7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5CA86F-41E1-D934-9AA9-58796BD89F2F}"/>
              </a:ext>
            </a:extLst>
          </p:cNvPr>
          <p:cNvSpPr/>
          <p:nvPr/>
        </p:nvSpPr>
        <p:spPr>
          <a:xfrm>
            <a:off x="66675" y="111125"/>
            <a:ext cx="3143250" cy="662463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/>
              <a:t> RESULTS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2400" b="1" dirty="0">
                <a:solidFill>
                  <a:srgbClr val="FFFF00"/>
                </a:solidFill>
              </a:rPr>
              <a:t>Main Interface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b="1" dirty="0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9A8AF9-B439-46A5-0069-5A251E49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73062"/>
            <a:ext cx="8462963" cy="51024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6011B1-1A7E-3230-0472-5DAB39A140D6}"/>
              </a:ext>
            </a:extLst>
          </p:cNvPr>
          <p:cNvSpPr/>
          <p:nvPr/>
        </p:nvSpPr>
        <p:spPr>
          <a:xfrm>
            <a:off x="66675" y="111125"/>
            <a:ext cx="3143250" cy="662463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/>
              <a:t> RESULTS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</a:rPr>
              <a:t>Shape Detection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b="1" dirty="0">
              <a:solidFill>
                <a:srgbClr val="FFFF00"/>
              </a:solidFill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20AC1-5DFE-F42C-5A08-D37EA184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3989" r="21597" b="5283"/>
          <a:stretch>
            <a:fillRect/>
          </a:stretch>
        </p:blipFill>
        <p:spPr bwMode="auto">
          <a:xfrm>
            <a:off x="3592513" y="314325"/>
            <a:ext cx="8075612" cy="60356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DB751-22E4-9DDF-82C4-0E058987F7D6}"/>
              </a:ext>
            </a:extLst>
          </p:cNvPr>
          <p:cNvSpPr/>
          <p:nvPr/>
        </p:nvSpPr>
        <p:spPr>
          <a:xfrm>
            <a:off x="125413" y="130175"/>
            <a:ext cx="3143250" cy="662463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/>
              <a:t> RESULTS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</a:rPr>
              <a:t>Size detection</a:t>
            </a:r>
            <a:endParaRPr lang="en-GB" sz="2200" b="1" dirty="0">
              <a:solidFill>
                <a:srgbClr val="FFFF0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b="1" dirty="0">
              <a:solidFill>
                <a:srgbClr val="FFFF00"/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6D2A38-58ED-3AA0-B487-FA398D0DA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4918" r="20966" b="5734"/>
          <a:stretch>
            <a:fillRect/>
          </a:stretch>
        </p:blipFill>
        <p:spPr bwMode="auto">
          <a:xfrm>
            <a:off x="3422650" y="130175"/>
            <a:ext cx="8634413" cy="64944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15F3CF-7B42-8F63-3B77-05F17BE0511F}"/>
              </a:ext>
            </a:extLst>
          </p:cNvPr>
          <p:cNvSpPr/>
          <p:nvPr/>
        </p:nvSpPr>
        <p:spPr>
          <a:xfrm>
            <a:off x="66675" y="111125"/>
            <a:ext cx="3143250" cy="662463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/>
              <a:t> RESULTS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</a:rPr>
              <a:t>Color Detection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8F56B-478F-1E65-0F86-3D56A3F8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412750"/>
            <a:ext cx="7880350" cy="58626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92FDD44-0A40-6D1E-FB8D-DBF05BD1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033AA227-30FD-27AF-AA17-2D2D000A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offers a reliable, contactless solution for detecting defects in industrial objects by accurately identifying their shape, size, and color using image processing techniques with OpenCV.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an accuracy of 94.34%, the system minimizes human involvement and eliminates the need for additional hardware, making it both cost-effective and scalable.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the algorithm into a Flask-based application, the approach provides an Integrated platform suitable for real-time or offline industrial quality inspection.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method enables timely defect detection, allowing industries to take corrective action at the right stage and maintain high-quality standards 24/7.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872D837-12E8-EDA2-D207-6B9BE606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5BF87C4E-5999-5C02-BAD9-4E0F0DED8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deep learning for surface defect detection.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dataset with complex industrial parts.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on high-speed conveyor belt environments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50133B0-3DDC-2763-C1B8-D2A6D362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357"/>
            <a:ext cx="10515600" cy="1325563"/>
          </a:xfrm>
        </p:spPr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4D57-1ED9-4731-CD2C-E04C2DEA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97920"/>
            <a:ext cx="10058400" cy="4446587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  <a:defRPr/>
            </a:pPr>
            <a:r>
              <a:rPr lang="en-IN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Wicaksono</a:t>
            </a: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M. F., and M. D. </a:t>
            </a:r>
            <a:r>
              <a:rPr lang="en-IN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Rahmatya</a:t>
            </a: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"3D Geometric Shape and Colors Interactive Learning Media using Raspberry Pi, OpenCV, and TensorFlow Lite." International Journal on Advanced Science, Engineering &amp; Information Technology 13.5 (2023).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Joy, Deborah T., et al. "Computer vision for color detection." Int. J. Innov. Res. </a:t>
            </a:r>
            <a:r>
              <a:rPr lang="en-IN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</a:t>
            </a: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Sci. </a:t>
            </a:r>
            <a:r>
              <a:rPr lang="en-IN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Technol</a:t>
            </a: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9.3 (2021): 53-59.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Othman, Nashwan Adnan, et al. "An embedded real-time object detection and measurement of its size." 2018 International Conference on Artificial Intelligence and Data Processing (IDAP). IEEE, 2018.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Song, </a:t>
            </a:r>
            <a:r>
              <a:rPr lang="en-IN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Jiqiang</a:t>
            </a: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Min Cai, and Michael R. Lyu. "Edge color distribution transform: an efficient tool for object detection in images." 2002 International Conference on Pattern Recognition. Vol. 1. IEEE, 2002.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IN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Liu, Guang-Hai, and Jing-Yu Yang. "Exploiting color volume and color difference for salient region detection." IEEE Transactions on Image Processing 28.1 (2018): 6-16.</a:t>
            </a:r>
          </a:p>
          <a:p>
            <a:pPr marL="457200" indent="-457200" algn="just">
              <a:buFont typeface="+mj-lt"/>
              <a:buAutoNum type="arabicPeriod"/>
              <a:defRPr/>
            </a:pPr>
            <a:endParaRPr lang="en-IN" sz="2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839DF072-CA33-8A2E-D80C-45302E89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EFE1-2BA0-B6E5-F217-7342DD9A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0688"/>
            <a:ext cx="10058400" cy="4425950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+mj-lt"/>
              <a:buAutoNum type="arabicPeriod" startAt="6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Abdellatif, Mohamed. "Effect of color pre-processing on color-based object detection." 2008 SICE Annual Conference. IEEE, 2008.</a:t>
            </a:r>
          </a:p>
          <a:p>
            <a:pPr marL="457200" indent="-457200" algn="just">
              <a:buFont typeface="+mj-lt"/>
              <a:buAutoNum type="arabicPeriod" startAt="6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Karanam, Madhavi, et al. "Object and it’s dimension detection in real time." E3S Web of Conferences. Vol. 391. EDP Sciences, 2023.</a:t>
            </a:r>
          </a:p>
          <a:p>
            <a:pPr marL="457200" indent="-457200" algn="just">
              <a:buFont typeface="+mj-lt"/>
              <a:buAutoNum type="arabicPeriod" startAt="6"/>
              <a:defRPr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Ankad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Sushma S., et al. "Object Size Measurement from CCTV footage using deep learning." 2021 IEEE International Conference on Computation System and Information Technology for Sustainable Solutions (CSITSS). IEEE, 2021.</a:t>
            </a:r>
          </a:p>
          <a:p>
            <a:pPr marL="457200" indent="-457200" algn="just">
              <a:buFont typeface="+mj-lt"/>
              <a:buAutoNum type="arabicPeriod" startAt="6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Datta, Shreyasi, et al. "Object shape and size recognition from tactile images." 2013 International Conference on Control Communication and Computing (ICCC). IEEE, 2013.</a:t>
            </a:r>
          </a:p>
          <a:p>
            <a:pPr marL="457200" indent="-457200" algn="just">
              <a:buFont typeface="+mj-lt"/>
              <a:buAutoNum type="arabicPeriod" startAt="6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Basavaraj, M. U., and H. Raghuram. "Real Time Object Distance and Dimension Measurement using Deep Learning and OpenCV." 2023 Third International Conference on Artificial Intelligence and Smart Energy (ICAIS). IEEE, 2023.</a:t>
            </a:r>
          </a:p>
          <a:p>
            <a:pPr marL="457200" indent="-457200" algn="just">
              <a:buFont typeface="+mj-lt"/>
              <a:buAutoNum type="arabicPeriod" startAt="6"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>
            <a:extLst>
              <a:ext uri="{FF2B5EF4-FFF2-40B4-BE49-F238E27FC236}">
                <a16:creationId xmlns:a16="http://schemas.microsoft.com/office/drawing/2014/main" id="{CE8B0ED7-0C12-FC62-602F-DA57141F42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1600" y="1038225"/>
            <a:ext cx="11977688" cy="5219700"/>
          </a:xfrm>
        </p:spPr>
        <p:txBody>
          <a:bodyPr spcFirstLastPara="1" lIns="91425" tIns="45700" rIns="91425" bIns="45700">
            <a:normAutofit/>
          </a:bodyPr>
          <a:lstStyle/>
          <a:p>
            <a:pPr indent="-50759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59"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  <a:defRPr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                                  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1" name="Google Shape;213;p29">
            <a:extLst>
              <a:ext uri="{FF2B5EF4-FFF2-40B4-BE49-F238E27FC236}">
                <a16:creationId xmlns:a16="http://schemas.microsoft.com/office/drawing/2014/main" id="{A2D50C75-814A-D41A-7D01-5965E2E65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3649663"/>
            <a:ext cx="32273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3600"/>
              <a:buFont typeface="Calibri" panose="020F0502020204030204" pitchFamily="34" charset="0"/>
              <a:buNone/>
            </a:pPr>
            <a:r>
              <a:rPr lang="en-US" altLang="en-US" sz="3600" dirty="0">
                <a:solidFill>
                  <a:srgbClr val="0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Any Questions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?</a:t>
            </a:r>
            <a:endParaRPr lang="en-US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772" name="Google Shape;214;p29">
            <a:extLst>
              <a:ext uri="{FF2B5EF4-FFF2-40B4-BE49-F238E27FC236}">
                <a16:creationId xmlns:a16="http://schemas.microsoft.com/office/drawing/2014/main" id="{5D82C8B1-59E9-0777-9E6F-2DA0C03FD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1589088"/>
            <a:ext cx="7816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600"/>
              <a:buFont typeface="Calibri" panose="020F0502020204030204" pitchFamily="34" charset="0"/>
              <a:buNone/>
            </a:pPr>
            <a:r>
              <a:rPr lang="en-US" altLang="en-US" sz="6600" b="1" dirty="0">
                <a:solidFill>
                  <a:srgbClr val="C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 </a:t>
            </a:r>
            <a:r>
              <a:rPr lang="en-US" altLang="en-US" sz="6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THANK YOU</a:t>
            </a:r>
            <a:endParaRPr lang="en-US" altLang="en-US" sz="6600" b="1" dirty="0">
              <a:solidFill>
                <a:srgbClr val="C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773" name="Google Shape;215;p29">
            <a:extLst>
              <a:ext uri="{FF2B5EF4-FFF2-40B4-BE49-F238E27FC236}">
                <a16:creationId xmlns:a16="http://schemas.microsoft.com/office/drawing/2014/main" id="{5CB35B55-11D8-9D7F-C706-E10351F1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340850" y="6523038"/>
            <a:ext cx="27432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888888"/>
              </a:buClr>
              <a:buSzPts val="1200"/>
              <a:buFont typeface="Times New Roman" panose="02020603050405020304" pitchFamily="18" charset="0"/>
              <a:buNone/>
            </a:pPr>
            <a:fld id="{68BD674B-083E-42B7-8611-655FDF028FC9}" type="slidenum">
              <a:rPr lang="en-US" altLang="en-US" sz="120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Clr>
                  <a:srgbClr val="888888"/>
                </a:buClr>
                <a:buSzPts val="1200"/>
                <a:buFont typeface="Times New Roman" panose="02020603050405020304" pitchFamily="18" charset="0"/>
                <a:buNone/>
              </a:pPr>
              <a:t>29</a:t>
            </a:fld>
            <a:endParaRPr lang="en-US" altLang="en-US" sz="1200"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2D8C58D-3546-B13B-22BC-B553D925F8AD}"/>
              </a:ext>
            </a:extLst>
          </p:cNvPr>
          <p:cNvSpPr/>
          <p:nvPr/>
        </p:nvSpPr>
        <p:spPr>
          <a:xfrm>
            <a:off x="192088" y="1272776"/>
            <a:ext cx="9377680" cy="1519734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Market Scenario</a:t>
            </a: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manufacturing market size (2024): ~USD 14 trillion </a:t>
            </a: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Quality-related losses cost industries 3–5% of revenue annually</a:t>
            </a:r>
          </a:p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243CFA-6867-A57B-F2C2-755F7D182E52}"/>
              </a:ext>
            </a:extLst>
          </p:cNvPr>
          <p:cNvSpPr/>
          <p:nvPr/>
        </p:nvSpPr>
        <p:spPr>
          <a:xfrm>
            <a:off x="192088" y="3261976"/>
            <a:ext cx="9461198" cy="1630460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Classification methodology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Sigma &amp; ISO compliance </a:t>
            </a: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and Automated method for Quality Control (QC)</a:t>
            </a: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QC is mandatory for Competitiveness &amp; Profitability</a:t>
            </a:r>
          </a:p>
          <a:p>
            <a:pPr marL="457200" indent="-93663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demand for real-time, zero-error inspection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6" name="TextBox 13">
            <a:extLst>
              <a:ext uri="{FF2B5EF4-FFF2-40B4-BE49-F238E27FC236}">
                <a16:creationId xmlns:a16="http://schemas.microsoft.com/office/drawing/2014/main" id="{F06B3C27-7886-271D-0EA5-7E52D7DA6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" y="82564"/>
            <a:ext cx="108918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alt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5" name="Picture 2">
            <a:extLst>
              <a:ext uri="{FF2B5EF4-FFF2-40B4-BE49-F238E27FC236}">
                <a16:creationId xmlns:a16="http://schemas.microsoft.com/office/drawing/2014/main" id="{F66EB70A-E041-3CF7-4C94-B81B84AD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399" y="935317"/>
            <a:ext cx="2609850" cy="208597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774F8-22EB-5E91-C05D-FC6B59E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680" y="3524011"/>
            <a:ext cx="2609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20EA3E2-FD26-B3B1-2DBD-E2696008E816}"/>
              </a:ext>
            </a:extLst>
          </p:cNvPr>
          <p:cNvSpPr/>
          <p:nvPr/>
        </p:nvSpPr>
        <p:spPr>
          <a:xfrm>
            <a:off x="538376" y="3317138"/>
            <a:ext cx="11653624" cy="3315156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Inspection Limitations: </a:t>
            </a:r>
          </a:p>
          <a:p>
            <a:pPr marL="98901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Error rate ~5–10%</a:t>
            </a:r>
          </a:p>
          <a:p>
            <a:pPr marL="98901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Slower throughput</a:t>
            </a:r>
          </a:p>
          <a:p>
            <a:pPr marL="98901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High cost in rework &amp; returns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Pressure: </a:t>
            </a:r>
          </a:p>
          <a:p>
            <a:pPr marL="98901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363538" algn="l"/>
              </a:tabLst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Demand for faster delivery &amp; mass customization </a:t>
            </a:r>
          </a:p>
          <a:p>
            <a:pPr marL="98901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363538" algn="l"/>
              </a:tabLst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Impact on Industry: Losses in production, logistics, and customer satisfaction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defTabSz="8001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7" name="TextBox 13">
            <a:extLst>
              <a:ext uri="{FF2B5EF4-FFF2-40B4-BE49-F238E27FC236}">
                <a16:creationId xmlns:a16="http://schemas.microsoft.com/office/drawing/2014/main" id="{1F9C292A-7705-2354-3CDF-E7DFBDE00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03" y="50159"/>
            <a:ext cx="108918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GB" alt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3">
            <a:extLst>
              <a:ext uri="{FF2B5EF4-FFF2-40B4-BE49-F238E27FC236}">
                <a16:creationId xmlns:a16="http://schemas.microsoft.com/office/drawing/2014/main" id="{339EA91F-328D-C293-1FD2-D7916304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8074"/>
            <a:ext cx="5393297" cy="293593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C45D7-397C-F6A8-E79E-F561ED504059}"/>
              </a:ext>
            </a:extLst>
          </p:cNvPr>
          <p:cNvSpPr txBox="1"/>
          <p:nvPr/>
        </p:nvSpPr>
        <p:spPr>
          <a:xfrm>
            <a:off x="702703" y="1047749"/>
            <a:ext cx="989970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Industry Crisis: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Takata Air Scandal- $24B with bankruptcy for faulty manufacturing.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Mattel's Toy Recall Crisis- 21M toys recalled with the cost of $300M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Nestle- Maggie Noodles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90E689F-2560-BEF6-0C9A-3F38FEA4FC56}"/>
              </a:ext>
            </a:extLst>
          </p:cNvPr>
          <p:cNvSpPr/>
          <p:nvPr/>
        </p:nvSpPr>
        <p:spPr>
          <a:xfrm>
            <a:off x="400431" y="2192710"/>
            <a:ext cx="10446175" cy="1002424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marL="342900" indent="-342900" algn="just" defTabSz="800100" eaLnBrk="1" fontAlgn="auto" hangingPunct="1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drives inspection, quality, and automation.</a:t>
            </a:r>
          </a:p>
          <a:p>
            <a:pPr marL="342900" indent="-342900" algn="just" defTabSz="800100" eaLnBrk="1" fontAlgn="auto" hangingPunct="1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key challenge is precise object size measurement</a:t>
            </a:r>
          </a:p>
          <a:p>
            <a:pPr marL="342900" indent="-342900" algn="just" defTabSz="800100" eaLnBrk="1" fontAlgn="auto" hangingPunct="1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is to achieve precise object measurements with computer vision for object detection and recognition.</a:t>
            </a:r>
            <a:endParaRPr lang="en-GB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800100" eaLnBrk="1" fontAlgn="auto" hangingPunct="1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800100" eaLnBrk="1" fontAlgn="auto" hangingPunct="1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7" name="TextBox 13">
            <a:extLst>
              <a:ext uri="{FF2B5EF4-FFF2-40B4-BE49-F238E27FC236}">
                <a16:creationId xmlns:a16="http://schemas.microsoft.com/office/drawing/2014/main" id="{0A3645DA-B650-68F4-9013-3140CBCE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431" y="265112"/>
            <a:ext cx="108918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GB" alt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8" name="Picture 8">
            <a:extLst>
              <a:ext uri="{FF2B5EF4-FFF2-40B4-BE49-F238E27FC236}">
                <a16:creationId xmlns:a16="http://schemas.microsoft.com/office/drawing/2014/main" id="{C02320B1-C0D7-6DC6-7D9C-44E4C76F7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9" y="3429000"/>
            <a:ext cx="11130156" cy="329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170E5D1-57C3-0FCE-B9F3-5EB8C9F790F4}"/>
              </a:ext>
            </a:extLst>
          </p:cNvPr>
          <p:cNvSpPr/>
          <p:nvPr/>
        </p:nvSpPr>
        <p:spPr>
          <a:xfrm>
            <a:off x="192088" y="694748"/>
            <a:ext cx="9722945" cy="981571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Gathering industrial dataset to train &amp; test for accuracy.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27C5F0A-62AB-D937-8238-7F27BA1EE55D}"/>
              </a:ext>
            </a:extLst>
          </p:cNvPr>
          <p:cNvSpPr/>
          <p:nvPr/>
        </p:nvSpPr>
        <p:spPr>
          <a:xfrm>
            <a:off x="192589" y="1919217"/>
            <a:ext cx="9377680" cy="918700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defTabSz="8001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geometric shape of the object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FC2A72-B6B7-0E0C-BAAF-5B96C98411B9}"/>
              </a:ext>
            </a:extLst>
          </p:cNvPr>
          <p:cNvSpPr/>
          <p:nvPr/>
        </p:nvSpPr>
        <p:spPr>
          <a:xfrm>
            <a:off x="192589" y="3220154"/>
            <a:ext cx="9377680" cy="918700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defTabSz="8001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dimension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Object.</a:t>
            </a:r>
          </a:p>
          <a:p>
            <a:pPr defTabSz="800100" eaLnBrk="1" hangingPunct="1">
              <a:lnSpc>
                <a:spcPct val="150000"/>
              </a:lnSpc>
              <a:defRPr/>
            </a:pP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532EEB-0053-EEA6-3844-6DE010E60CCE}"/>
              </a:ext>
            </a:extLst>
          </p:cNvPr>
          <p:cNvSpPr/>
          <p:nvPr/>
        </p:nvSpPr>
        <p:spPr>
          <a:xfrm>
            <a:off x="192088" y="4373854"/>
            <a:ext cx="9582795" cy="918700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spcCol="1270" anchor="ctr"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identify and classify the color of the object based on standardized color  datasets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F06A0D-48AE-7973-3CC4-DFB8BDB29663}"/>
              </a:ext>
            </a:extLst>
          </p:cNvPr>
          <p:cNvSpPr/>
          <p:nvPr/>
        </p:nvSpPr>
        <p:spPr>
          <a:xfrm>
            <a:off x="192589" y="5853154"/>
            <a:ext cx="9377680" cy="918700"/>
          </a:xfrm>
          <a:custGeom>
            <a:avLst/>
            <a:gdLst>
              <a:gd name="connsiteX0" fmla="*/ 0 w 7233920"/>
              <a:gd name="connsiteY0" fmla="*/ 71761 h 430560"/>
              <a:gd name="connsiteX1" fmla="*/ 71761 w 7233920"/>
              <a:gd name="connsiteY1" fmla="*/ 0 h 430560"/>
              <a:gd name="connsiteX2" fmla="*/ 7162159 w 7233920"/>
              <a:gd name="connsiteY2" fmla="*/ 0 h 430560"/>
              <a:gd name="connsiteX3" fmla="*/ 7233920 w 7233920"/>
              <a:gd name="connsiteY3" fmla="*/ 71761 h 430560"/>
              <a:gd name="connsiteX4" fmla="*/ 7233920 w 7233920"/>
              <a:gd name="connsiteY4" fmla="*/ 358799 h 430560"/>
              <a:gd name="connsiteX5" fmla="*/ 7162159 w 7233920"/>
              <a:gd name="connsiteY5" fmla="*/ 430560 h 430560"/>
              <a:gd name="connsiteX6" fmla="*/ 71761 w 7233920"/>
              <a:gd name="connsiteY6" fmla="*/ 430560 h 430560"/>
              <a:gd name="connsiteX7" fmla="*/ 0 w 7233920"/>
              <a:gd name="connsiteY7" fmla="*/ 358799 h 430560"/>
              <a:gd name="connsiteX8" fmla="*/ 0 w 7233920"/>
              <a:gd name="connsiteY8" fmla="*/ 71761 h 4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3920" h="430560">
                <a:moveTo>
                  <a:pt x="0" y="71761"/>
                </a:moveTo>
                <a:cubicBezTo>
                  <a:pt x="0" y="32128"/>
                  <a:pt x="32128" y="0"/>
                  <a:pt x="71761" y="0"/>
                </a:cubicBezTo>
                <a:lnTo>
                  <a:pt x="7162159" y="0"/>
                </a:lnTo>
                <a:cubicBezTo>
                  <a:pt x="7201792" y="0"/>
                  <a:pt x="7233920" y="32128"/>
                  <a:pt x="7233920" y="71761"/>
                </a:cubicBezTo>
                <a:lnTo>
                  <a:pt x="7233920" y="358799"/>
                </a:lnTo>
                <a:cubicBezTo>
                  <a:pt x="7233920" y="398432"/>
                  <a:pt x="7201792" y="430560"/>
                  <a:pt x="7162159" y="430560"/>
                </a:cubicBezTo>
                <a:lnTo>
                  <a:pt x="71761" y="430560"/>
                </a:lnTo>
                <a:cubicBezTo>
                  <a:pt x="32128" y="430560"/>
                  <a:pt x="0" y="398432"/>
                  <a:pt x="0" y="358799"/>
                </a:cubicBezTo>
                <a:lnTo>
                  <a:pt x="0" y="71761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9598" tIns="89598" rIns="89598" bIns="8959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Ø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To develop an interactive graphical user interface (GUI) using Flask and React for effective user interaction</a:t>
            </a:r>
            <a:endParaRPr lang="en-GB" sz="24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DA4AA-56D5-E9FA-00C6-95E40D75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13" y="538163"/>
            <a:ext cx="11430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">
            <a:extLst>
              <a:ext uri="{FF2B5EF4-FFF2-40B4-BE49-F238E27FC236}">
                <a16:creationId xmlns:a16="http://schemas.microsoft.com/office/drawing/2014/main" id="{61A2316D-18BF-B5FA-AFD9-BE48D33D556D}"/>
              </a:ext>
            </a:extLst>
          </p:cNvPr>
          <p:cNvGrpSpPr>
            <a:grpSpLocks/>
          </p:cNvGrpSpPr>
          <p:nvPr/>
        </p:nvGrpSpPr>
        <p:grpSpPr bwMode="auto">
          <a:xfrm>
            <a:off x="9678988" y="2832100"/>
            <a:ext cx="2500312" cy="1441450"/>
            <a:chOff x="9678840" y="2832807"/>
            <a:chExt cx="2500134" cy="1440000"/>
          </a:xfrm>
        </p:grpSpPr>
        <p:pic>
          <p:nvPicPr>
            <p:cNvPr id="10263" name="Picture 8">
              <a:extLst>
                <a:ext uri="{FF2B5EF4-FFF2-40B4-BE49-F238E27FC236}">
                  <a16:creationId xmlns:a16="http://schemas.microsoft.com/office/drawing/2014/main" id="{60626215-FB5C-1A91-068E-9DECC366E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8840" y="3024768"/>
              <a:ext cx="982745" cy="11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4" name="Picture 9">
              <a:extLst>
                <a:ext uri="{FF2B5EF4-FFF2-40B4-BE49-F238E27FC236}">
                  <a16:creationId xmlns:a16="http://schemas.microsoft.com/office/drawing/2014/main" id="{EA795618-1684-986F-CEFF-8637561E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3851" y="2832807"/>
              <a:ext cx="1235123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7099E9E-7B8A-BA3C-6CA6-DCEC7CB16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00" y="1784350"/>
            <a:ext cx="10525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0" name="TextBox 13">
            <a:extLst>
              <a:ext uri="{FF2B5EF4-FFF2-40B4-BE49-F238E27FC236}">
                <a16:creationId xmlns:a16="http://schemas.microsoft.com/office/drawing/2014/main" id="{12BFCF7E-6B51-4E96-7D69-EE56115EE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56" y="115583"/>
            <a:ext cx="108918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GB" altLang="en-US" sz="5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xperiential learning Generic color fill icon | Freepik">
            <a:extLst>
              <a:ext uri="{FF2B5EF4-FFF2-40B4-BE49-F238E27FC236}">
                <a16:creationId xmlns:a16="http://schemas.microsoft.com/office/drawing/2014/main" id="{A63D188B-F23A-60DD-B7AE-4449E7AA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63" y="5545138"/>
            <a:ext cx="1331912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Picture 2">
            <a:extLst>
              <a:ext uri="{FF2B5EF4-FFF2-40B4-BE49-F238E27FC236}">
                <a16:creationId xmlns:a16="http://schemas.microsoft.com/office/drawing/2014/main" id="{D2531FDB-7391-887A-920D-57EC9543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988" y="4335463"/>
            <a:ext cx="2143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1259AF4-2EE2-E1C6-D70E-9BAE86D3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074"/>
            <a:ext cx="10515600" cy="1325563"/>
          </a:xfrm>
        </p:spPr>
        <p:txBody>
          <a:bodyPr/>
          <a:lstStyle/>
          <a:p>
            <a:pPr algn="ctr"/>
            <a:r>
              <a:rPr lang="en-US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E7915E9-0EC7-D2F4-BAE4-19D899AFC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1026" name="Picture 2" descr="What is a Literature Review? Tips on Conducting a Review of Literature -  Afribary Blog">
            <a:extLst>
              <a:ext uri="{FF2B5EF4-FFF2-40B4-BE49-F238E27FC236}">
                <a16:creationId xmlns:a16="http://schemas.microsoft.com/office/drawing/2014/main" id="{528DDFC1-D5FA-952B-537A-CCE50133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BEA98D5-0F2B-F07E-51EC-92F77B7F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N" alt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503494-D5D8-2B7E-1E26-988496A6F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763175"/>
              </p:ext>
            </p:extLst>
          </p:nvPr>
        </p:nvGraphicFramePr>
        <p:xfrm>
          <a:off x="503238" y="365125"/>
          <a:ext cx="11185524" cy="610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6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9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4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 No.</a:t>
                      </a: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Key Focus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Wicaksono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M. F., and M. D.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Rahmatya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3D Geometric Shape and Colors Interactive Learning Media using Raspberry Pi,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OpenCV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and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TensorFlow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Lite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Interactive learning, Raspberry Pi, OpenCV, TensorFlow Lite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3D geometric modeling using Raspberry Pi, OpenCV, TensorFlow Lite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9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Joy, Deborah T., et al.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Computer vision for color detection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Color detection, computer vision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Computer vision-based color detection algorithms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Othman, Nashwan Adnan, et al.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 embedded real-time object detection and measurement of its size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Embedded system, object detection, size measurement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Embedded real-time system with object detection &amp; size estimation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4" marR="2120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3BBE3E3-6D7C-9D5A-A1C4-DB00F708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N" alt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EBB79-5BC6-1B61-BF20-E40EFBDC8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202649"/>
              </p:ext>
            </p:extLst>
          </p:nvPr>
        </p:nvGraphicFramePr>
        <p:xfrm>
          <a:off x="358775" y="290511"/>
          <a:ext cx="11474449" cy="6202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2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19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 No.</a:t>
                      </a: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Key Focus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  <a:endParaRPr lang="en-IN" sz="2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8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Song,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Jiqiang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Min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and Michael R.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Lyu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Edge color distribution transform: an efficient tool for object detection in images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2002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Edge color distribution, efficient object detection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Edge color distribution transform for image analysis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8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Liu,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Guang-Hai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and Jing-Yu Yang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Exploiting color volume and color difference for salient region detection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Salient region detection, color features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Salient region detection exploiting color volume and differences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8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Abdellatif, Mohamed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Effect of color pre-processing on color-based object detection</a:t>
                      </a:r>
                      <a:endParaRPr lang="en-IN" sz="20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2008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Color pre-processing, object detection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Color pre-processing techniques for object detection</a:t>
                      </a:r>
                      <a:endParaRPr lang="en-IN" sz="20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21205" marR="2120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1605</Words>
  <Application>Microsoft Office PowerPoint</Application>
  <PresentationFormat>Widescreen</PresentationFormat>
  <Paragraphs>305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9th International Conference on Computing, Communication, Control and Automation  (ICCUBEA-2025) </vt:lpstr>
      <vt:lpstr>Outline</vt:lpstr>
      <vt:lpstr>PowerPoint Presentation</vt:lpstr>
      <vt:lpstr>PowerPoint Presentation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System Used</vt:lpstr>
      <vt:lpstr>Input Database</vt:lpstr>
      <vt:lpstr>Methodology</vt:lpstr>
      <vt:lpstr>PowerPoint Presentation</vt:lpstr>
      <vt:lpstr>PowerPoint Presentation</vt:lpstr>
      <vt:lpstr>Object Size Accuracy: Actual vs Predicted</vt:lpstr>
      <vt:lpstr>PowerPoint Presentation</vt:lpstr>
      <vt:lpstr>Result Graph</vt:lpstr>
      <vt:lpstr>Comparison of Actual (AD) vs Predicted (PD) Object Sizes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9th International Conference on Computing, Communication, Control and Automation  (ICCUBEA-2025)</dc:title>
  <dc:creator>VIKRANT VERMA</dc:creator>
  <cp:lastModifiedBy>Aryan Kumar</cp:lastModifiedBy>
  <cp:revision>320</cp:revision>
  <dcterms:created xsi:type="dcterms:W3CDTF">2024-07-17T16:16:03Z</dcterms:created>
  <dcterms:modified xsi:type="dcterms:W3CDTF">2025-08-21T19:05:08Z</dcterms:modified>
</cp:coreProperties>
</file>